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54"/>
  </p:notesMasterIdLst>
  <p:sldIdLst>
    <p:sldId id="280" r:id="rId3"/>
    <p:sldId id="350" r:id="rId4"/>
    <p:sldId id="375" r:id="rId5"/>
    <p:sldId id="376" r:id="rId6"/>
    <p:sldId id="377" r:id="rId7"/>
    <p:sldId id="378" r:id="rId8"/>
    <p:sldId id="388" r:id="rId9"/>
    <p:sldId id="381" r:id="rId10"/>
    <p:sldId id="384" r:id="rId11"/>
    <p:sldId id="386" r:id="rId12"/>
    <p:sldId id="352" r:id="rId13"/>
    <p:sldId id="351" r:id="rId14"/>
    <p:sldId id="379" r:id="rId15"/>
    <p:sldId id="360" r:id="rId16"/>
    <p:sldId id="357" r:id="rId17"/>
    <p:sldId id="358" r:id="rId18"/>
    <p:sldId id="359" r:id="rId19"/>
    <p:sldId id="361" r:id="rId20"/>
    <p:sldId id="362" r:id="rId21"/>
    <p:sldId id="363" r:id="rId22"/>
    <p:sldId id="364" r:id="rId23"/>
    <p:sldId id="365" r:id="rId24"/>
    <p:sldId id="366" r:id="rId25"/>
    <p:sldId id="372" r:id="rId26"/>
    <p:sldId id="380" r:id="rId27"/>
    <p:sldId id="353" r:id="rId28"/>
    <p:sldId id="354" r:id="rId29"/>
    <p:sldId id="356" r:id="rId30"/>
    <p:sldId id="355" r:id="rId31"/>
    <p:sldId id="285" r:id="rId32"/>
    <p:sldId id="287" r:id="rId33"/>
    <p:sldId id="289" r:id="rId34"/>
    <p:sldId id="290" r:id="rId35"/>
    <p:sldId id="288" r:id="rId36"/>
    <p:sldId id="382" r:id="rId37"/>
    <p:sldId id="369" r:id="rId38"/>
    <p:sldId id="367" r:id="rId39"/>
    <p:sldId id="387" r:id="rId40"/>
    <p:sldId id="389" r:id="rId41"/>
    <p:sldId id="390" r:id="rId42"/>
    <p:sldId id="392" r:id="rId43"/>
    <p:sldId id="391" r:id="rId44"/>
    <p:sldId id="393" r:id="rId45"/>
    <p:sldId id="394" r:id="rId46"/>
    <p:sldId id="395" r:id="rId47"/>
    <p:sldId id="368" r:id="rId48"/>
    <p:sldId id="383" r:id="rId49"/>
    <p:sldId id="370" r:id="rId50"/>
    <p:sldId id="371" r:id="rId51"/>
    <p:sldId id="373" r:id="rId52"/>
    <p:sldId id="374"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9">
          <p15:clr>
            <a:srgbClr val="A4A3A4"/>
          </p15:clr>
        </p15:guide>
        <p15:guide id="2" pos="287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thuraman Annamalai" initials="M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CB6"/>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60"/>
    <p:restoredTop sz="70345" autoAdjust="0"/>
  </p:normalViewPr>
  <p:slideViewPr>
    <p:cSldViewPr snapToGrid="0" snapToObjects="1" showGuides="1">
      <p:cViewPr varScale="1">
        <p:scale>
          <a:sx n="75" d="100"/>
          <a:sy n="75" d="100"/>
        </p:scale>
        <p:origin x="276" y="40"/>
      </p:cViewPr>
      <p:guideLst>
        <p:guide orient="horz" pos="989"/>
        <p:guide pos="2879"/>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9" d="100"/>
          <a:sy n="69" d="100"/>
        </p:scale>
        <p:origin x="323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F3EBA43-7583-494D-A6C6-8006CE9FCAC7}" type="datetimeFigureOut">
              <a:rPr lang="en-US" smtClean="0"/>
              <a:t>3/28/2019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3D41F53-818C-4541-A08F-6EFA3D62B20E}" type="slidenum">
              <a:rPr lang="en-US" smtClean="0"/>
              <a:t>‹#›</a:t>
            </a:fld>
            <a:endParaRPr lang="en-US" dirty="0"/>
          </a:p>
        </p:txBody>
      </p:sp>
    </p:spTree>
    <p:extLst>
      <p:ext uri="{BB962C8B-B14F-4D97-AF65-F5344CB8AC3E}">
        <p14:creationId xmlns:p14="http://schemas.microsoft.com/office/powerpoint/2010/main" val="382433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1</a:t>
            </a:fld>
            <a:endParaRPr lang="en-US" dirty="0"/>
          </a:p>
        </p:txBody>
      </p:sp>
    </p:spTree>
    <p:extLst>
      <p:ext uri="{BB962C8B-B14F-4D97-AF65-F5344CB8AC3E}">
        <p14:creationId xmlns:p14="http://schemas.microsoft.com/office/powerpoint/2010/main" val="363360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10</a:t>
            </a:fld>
            <a:endParaRPr lang="en-US" dirty="0"/>
          </a:p>
        </p:txBody>
      </p:sp>
    </p:spTree>
    <p:extLst>
      <p:ext uri="{BB962C8B-B14F-4D97-AF65-F5344CB8AC3E}">
        <p14:creationId xmlns:p14="http://schemas.microsoft.com/office/powerpoint/2010/main" val="236307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3D41F53-818C-4541-A08F-6EFA3D62B20E}" type="slidenum">
              <a:rPr lang="en-US" smtClean="0"/>
              <a:t>11</a:t>
            </a:fld>
            <a:endParaRPr lang="en-US" dirty="0"/>
          </a:p>
        </p:txBody>
      </p:sp>
    </p:spTree>
    <p:extLst>
      <p:ext uri="{BB962C8B-B14F-4D97-AF65-F5344CB8AC3E}">
        <p14:creationId xmlns:p14="http://schemas.microsoft.com/office/powerpoint/2010/main" val="1076611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12</a:t>
            </a:fld>
            <a:endParaRPr lang="en-US" dirty="0"/>
          </a:p>
        </p:txBody>
      </p:sp>
    </p:spTree>
    <p:extLst>
      <p:ext uri="{BB962C8B-B14F-4D97-AF65-F5344CB8AC3E}">
        <p14:creationId xmlns:p14="http://schemas.microsoft.com/office/powerpoint/2010/main" val="129667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p>
        </p:txBody>
      </p:sp>
      <p:sp>
        <p:nvSpPr>
          <p:cNvPr id="4" name="Slide Number Placeholder 3"/>
          <p:cNvSpPr>
            <a:spLocks noGrp="1"/>
          </p:cNvSpPr>
          <p:nvPr>
            <p:ph type="sldNum" sz="quarter" idx="5"/>
          </p:nvPr>
        </p:nvSpPr>
        <p:spPr/>
        <p:txBody>
          <a:bodyPr/>
          <a:lstStyle/>
          <a:p>
            <a:fld id="{33D41F53-818C-4541-A08F-6EFA3D62B20E}" type="slidenum">
              <a:rPr lang="en-US" smtClean="0"/>
              <a:t>13</a:t>
            </a:fld>
            <a:endParaRPr lang="en-US" dirty="0"/>
          </a:p>
        </p:txBody>
      </p:sp>
    </p:spTree>
    <p:extLst>
      <p:ext uri="{BB962C8B-B14F-4D97-AF65-F5344CB8AC3E}">
        <p14:creationId xmlns:p14="http://schemas.microsoft.com/office/powerpoint/2010/main" val="391850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14</a:t>
            </a:fld>
            <a:endParaRPr lang="en-US" dirty="0"/>
          </a:p>
        </p:txBody>
      </p:sp>
    </p:spTree>
    <p:extLst>
      <p:ext uri="{BB962C8B-B14F-4D97-AF65-F5344CB8AC3E}">
        <p14:creationId xmlns:p14="http://schemas.microsoft.com/office/powerpoint/2010/main" val="331443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15</a:t>
            </a:fld>
            <a:endParaRPr lang="en-US" dirty="0"/>
          </a:p>
        </p:txBody>
      </p:sp>
    </p:spTree>
    <p:extLst>
      <p:ext uri="{BB962C8B-B14F-4D97-AF65-F5344CB8AC3E}">
        <p14:creationId xmlns:p14="http://schemas.microsoft.com/office/powerpoint/2010/main" val="983584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16</a:t>
            </a:fld>
            <a:endParaRPr lang="en-US" dirty="0"/>
          </a:p>
        </p:txBody>
      </p:sp>
    </p:spTree>
    <p:extLst>
      <p:ext uri="{BB962C8B-B14F-4D97-AF65-F5344CB8AC3E}">
        <p14:creationId xmlns:p14="http://schemas.microsoft.com/office/powerpoint/2010/main" val="1183708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17</a:t>
            </a:fld>
            <a:endParaRPr lang="en-US" dirty="0"/>
          </a:p>
        </p:txBody>
      </p:sp>
    </p:spTree>
    <p:extLst>
      <p:ext uri="{BB962C8B-B14F-4D97-AF65-F5344CB8AC3E}">
        <p14:creationId xmlns:p14="http://schemas.microsoft.com/office/powerpoint/2010/main" val="3738233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18</a:t>
            </a:fld>
            <a:endParaRPr lang="en-US" dirty="0"/>
          </a:p>
        </p:txBody>
      </p:sp>
    </p:spTree>
    <p:extLst>
      <p:ext uri="{BB962C8B-B14F-4D97-AF65-F5344CB8AC3E}">
        <p14:creationId xmlns:p14="http://schemas.microsoft.com/office/powerpoint/2010/main" val="60284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19</a:t>
            </a:fld>
            <a:endParaRPr lang="en-US" dirty="0"/>
          </a:p>
        </p:txBody>
      </p:sp>
    </p:spTree>
    <p:extLst>
      <p:ext uri="{BB962C8B-B14F-4D97-AF65-F5344CB8AC3E}">
        <p14:creationId xmlns:p14="http://schemas.microsoft.com/office/powerpoint/2010/main" val="2852576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608320" cy="4572093"/>
          </a:xfrm>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2</a:t>
            </a:fld>
            <a:endParaRPr lang="en-US" dirty="0"/>
          </a:p>
        </p:txBody>
      </p:sp>
    </p:spTree>
    <p:extLst>
      <p:ext uri="{BB962C8B-B14F-4D97-AF65-F5344CB8AC3E}">
        <p14:creationId xmlns:p14="http://schemas.microsoft.com/office/powerpoint/2010/main" val="4195901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20</a:t>
            </a:fld>
            <a:endParaRPr lang="en-US" dirty="0"/>
          </a:p>
        </p:txBody>
      </p:sp>
    </p:spTree>
    <p:extLst>
      <p:ext uri="{BB962C8B-B14F-4D97-AF65-F5344CB8AC3E}">
        <p14:creationId xmlns:p14="http://schemas.microsoft.com/office/powerpoint/2010/main" val="2656682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21</a:t>
            </a:fld>
            <a:endParaRPr lang="en-US" dirty="0"/>
          </a:p>
        </p:txBody>
      </p:sp>
    </p:spTree>
    <p:extLst>
      <p:ext uri="{BB962C8B-B14F-4D97-AF65-F5344CB8AC3E}">
        <p14:creationId xmlns:p14="http://schemas.microsoft.com/office/powerpoint/2010/main" val="2611558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22</a:t>
            </a:fld>
            <a:endParaRPr lang="en-US" dirty="0"/>
          </a:p>
        </p:txBody>
      </p:sp>
    </p:spTree>
    <p:extLst>
      <p:ext uri="{BB962C8B-B14F-4D97-AF65-F5344CB8AC3E}">
        <p14:creationId xmlns:p14="http://schemas.microsoft.com/office/powerpoint/2010/main" val="2742777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23</a:t>
            </a:fld>
            <a:endParaRPr lang="en-US" dirty="0"/>
          </a:p>
        </p:txBody>
      </p:sp>
    </p:spTree>
    <p:extLst>
      <p:ext uri="{BB962C8B-B14F-4D97-AF65-F5344CB8AC3E}">
        <p14:creationId xmlns:p14="http://schemas.microsoft.com/office/powerpoint/2010/main" val="3015541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2D45A-525E-4EF7-91AC-A3C1699E2AFD}" type="slidenum">
              <a:rPr lang="en-US" smtClean="0"/>
              <a:pPr/>
              <a:t>30</a:t>
            </a:fld>
            <a:endParaRPr lang="en-US"/>
          </a:p>
        </p:txBody>
      </p:sp>
    </p:spTree>
    <p:extLst>
      <p:ext uri="{BB962C8B-B14F-4D97-AF65-F5344CB8AC3E}">
        <p14:creationId xmlns:p14="http://schemas.microsoft.com/office/powerpoint/2010/main" val="4281221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2D45A-525E-4EF7-91AC-A3C1699E2AFD}" type="slidenum">
              <a:rPr lang="en-US" smtClean="0"/>
              <a:pPr/>
              <a:t>31</a:t>
            </a:fld>
            <a:endParaRPr lang="en-US"/>
          </a:p>
        </p:txBody>
      </p:sp>
    </p:spTree>
    <p:extLst>
      <p:ext uri="{BB962C8B-B14F-4D97-AF65-F5344CB8AC3E}">
        <p14:creationId xmlns:p14="http://schemas.microsoft.com/office/powerpoint/2010/main" val="3310859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2D45A-525E-4EF7-91AC-A3C1699E2AFD}" type="slidenum">
              <a:rPr lang="en-US" smtClean="0"/>
              <a:pPr/>
              <a:t>32</a:t>
            </a:fld>
            <a:endParaRPr lang="en-US"/>
          </a:p>
        </p:txBody>
      </p:sp>
    </p:spTree>
    <p:extLst>
      <p:ext uri="{BB962C8B-B14F-4D97-AF65-F5344CB8AC3E}">
        <p14:creationId xmlns:p14="http://schemas.microsoft.com/office/powerpoint/2010/main" val="3153936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2D45A-525E-4EF7-91AC-A3C1699E2AFD}" type="slidenum">
              <a:rPr lang="en-US" smtClean="0"/>
              <a:pPr/>
              <a:t>33</a:t>
            </a:fld>
            <a:endParaRPr lang="en-US"/>
          </a:p>
        </p:txBody>
      </p:sp>
    </p:spTree>
    <p:extLst>
      <p:ext uri="{BB962C8B-B14F-4D97-AF65-F5344CB8AC3E}">
        <p14:creationId xmlns:p14="http://schemas.microsoft.com/office/powerpoint/2010/main" val="387165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2D45A-525E-4EF7-91AC-A3C1699E2AFD}" type="slidenum">
              <a:rPr lang="en-US" smtClean="0"/>
              <a:pPr/>
              <a:t>34</a:t>
            </a:fld>
            <a:endParaRPr lang="en-US"/>
          </a:p>
        </p:txBody>
      </p:sp>
    </p:spTree>
    <p:extLst>
      <p:ext uri="{BB962C8B-B14F-4D97-AF65-F5344CB8AC3E}">
        <p14:creationId xmlns:p14="http://schemas.microsoft.com/office/powerpoint/2010/main" val="3462844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38</a:t>
            </a:fld>
            <a:endParaRPr lang="en-US" dirty="0"/>
          </a:p>
        </p:txBody>
      </p:sp>
    </p:spTree>
    <p:extLst>
      <p:ext uri="{BB962C8B-B14F-4D97-AF65-F5344CB8AC3E}">
        <p14:creationId xmlns:p14="http://schemas.microsoft.com/office/powerpoint/2010/main" val="230678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3</a:t>
            </a:fld>
            <a:endParaRPr lang="en-US" dirty="0"/>
          </a:p>
        </p:txBody>
      </p:sp>
    </p:spTree>
    <p:extLst>
      <p:ext uri="{BB962C8B-B14F-4D97-AF65-F5344CB8AC3E}">
        <p14:creationId xmlns:p14="http://schemas.microsoft.com/office/powerpoint/2010/main" val="3645656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39</a:t>
            </a:fld>
            <a:endParaRPr lang="en-US" dirty="0"/>
          </a:p>
        </p:txBody>
      </p:sp>
    </p:spTree>
    <p:extLst>
      <p:ext uri="{BB962C8B-B14F-4D97-AF65-F5344CB8AC3E}">
        <p14:creationId xmlns:p14="http://schemas.microsoft.com/office/powerpoint/2010/main" val="2095714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40</a:t>
            </a:fld>
            <a:endParaRPr lang="en-US" dirty="0"/>
          </a:p>
        </p:txBody>
      </p:sp>
    </p:spTree>
    <p:extLst>
      <p:ext uri="{BB962C8B-B14F-4D97-AF65-F5344CB8AC3E}">
        <p14:creationId xmlns:p14="http://schemas.microsoft.com/office/powerpoint/2010/main" val="305214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41</a:t>
            </a:fld>
            <a:endParaRPr lang="en-US" dirty="0"/>
          </a:p>
        </p:txBody>
      </p:sp>
    </p:spTree>
    <p:extLst>
      <p:ext uri="{BB962C8B-B14F-4D97-AF65-F5344CB8AC3E}">
        <p14:creationId xmlns:p14="http://schemas.microsoft.com/office/powerpoint/2010/main" val="2727441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3D41F53-818C-4541-A08F-6EFA3D62B20E}" type="slidenum">
              <a:rPr lang="en-US" smtClean="0"/>
              <a:t>42</a:t>
            </a:fld>
            <a:endParaRPr lang="en-US" dirty="0"/>
          </a:p>
        </p:txBody>
      </p:sp>
    </p:spTree>
    <p:extLst>
      <p:ext uri="{BB962C8B-B14F-4D97-AF65-F5344CB8AC3E}">
        <p14:creationId xmlns:p14="http://schemas.microsoft.com/office/powerpoint/2010/main" val="2583830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43</a:t>
            </a:fld>
            <a:endParaRPr lang="en-US" dirty="0"/>
          </a:p>
        </p:txBody>
      </p:sp>
    </p:spTree>
    <p:extLst>
      <p:ext uri="{BB962C8B-B14F-4D97-AF65-F5344CB8AC3E}">
        <p14:creationId xmlns:p14="http://schemas.microsoft.com/office/powerpoint/2010/main" val="3919708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44</a:t>
            </a:fld>
            <a:endParaRPr lang="en-US" dirty="0"/>
          </a:p>
        </p:txBody>
      </p:sp>
    </p:spTree>
    <p:extLst>
      <p:ext uri="{BB962C8B-B14F-4D97-AF65-F5344CB8AC3E}">
        <p14:creationId xmlns:p14="http://schemas.microsoft.com/office/powerpoint/2010/main" val="3200921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45</a:t>
            </a:fld>
            <a:endParaRPr lang="en-US" dirty="0"/>
          </a:p>
        </p:txBody>
      </p:sp>
    </p:spTree>
    <p:extLst>
      <p:ext uri="{BB962C8B-B14F-4D97-AF65-F5344CB8AC3E}">
        <p14:creationId xmlns:p14="http://schemas.microsoft.com/office/powerpoint/2010/main" val="2650660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4</a:t>
            </a:fld>
            <a:endParaRPr lang="en-US" dirty="0"/>
          </a:p>
        </p:txBody>
      </p:sp>
    </p:spTree>
    <p:extLst>
      <p:ext uri="{BB962C8B-B14F-4D97-AF65-F5344CB8AC3E}">
        <p14:creationId xmlns:p14="http://schemas.microsoft.com/office/powerpoint/2010/main" val="41237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41F53-818C-4541-A08F-6EFA3D62B20E}" type="slidenum">
              <a:rPr lang="en-US" smtClean="0"/>
              <a:t>5</a:t>
            </a:fld>
            <a:endParaRPr lang="en-US" dirty="0"/>
          </a:p>
        </p:txBody>
      </p:sp>
    </p:spTree>
    <p:extLst>
      <p:ext uri="{BB962C8B-B14F-4D97-AF65-F5344CB8AC3E}">
        <p14:creationId xmlns:p14="http://schemas.microsoft.com/office/powerpoint/2010/main" val="68668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6</a:t>
            </a:fld>
            <a:endParaRPr lang="en-US" dirty="0"/>
          </a:p>
        </p:txBody>
      </p:sp>
    </p:spTree>
    <p:extLst>
      <p:ext uri="{BB962C8B-B14F-4D97-AF65-F5344CB8AC3E}">
        <p14:creationId xmlns:p14="http://schemas.microsoft.com/office/powerpoint/2010/main" val="96785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D41F53-818C-4541-A08F-6EFA3D62B20E}" type="slidenum">
              <a:rPr lang="en-US" smtClean="0"/>
              <a:t>7</a:t>
            </a:fld>
            <a:endParaRPr lang="en-US" dirty="0"/>
          </a:p>
        </p:txBody>
      </p:sp>
    </p:spTree>
    <p:extLst>
      <p:ext uri="{BB962C8B-B14F-4D97-AF65-F5344CB8AC3E}">
        <p14:creationId xmlns:p14="http://schemas.microsoft.com/office/powerpoint/2010/main" val="96525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8</a:t>
            </a:fld>
            <a:endParaRPr lang="en-US" dirty="0"/>
          </a:p>
        </p:txBody>
      </p:sp>
    </p:spTree>
    <p:extLst>
      <p:ext uri="{BB962C8B-B14F-4D97-AF65-F5344CB8AC3E}">
        <p14:creationId xmlns:p14="http://schemas.microsoft.com/office/powerpoint/2010/main" val="119120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41F53-818C-4541-A08F-6EFA3D62B20E}" type="slidenum">
              <a:rPr lang="en-US" smtClean="0"/>
              <a:t>9</a:t>
            </a:fld>
            <a:endParaRPr lang="en-US" dirty="0"/>
          </a:p>
        </p:txBody>
      </p:sp>
    </p:spTree>
    <p:extLst>
      <p:ext uri="{BB962C8B-B14F-4D97-AF65-F5344CB8AC3E}">
        <p14:creationId xmlns:p14="http://schemas.microsoft.com/office/powerpoint/2010/main" val="164834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9970" y="582249"/>
            <a:ext cx="8676014" cy="1322248"/>
          </a:xfrm>
        </p:spPr>
        <p:txBody>
          <a:bodyPr>
            <a:normAutofit/>
          </a:bodyPr>
          <a:lstStyle>
            <a:lvl1pPr>
              <a:defRPr sz="8100">
                <a:solidFill>
                  <a:schemeClr val="bg1"/>
                </a:solidFill>
              </a:defRPr>
            </a:lvl1pPr>
          </a:lstStyle>
          <a:p>
            <a:r>
              <a:rPr lang="en-US" sz="8100" dirty="0">
                <a:solidFill>
                  <a:srgbClr val="FFFFFF"/>
                </a:solidFill>
                <a:latin typeface="Arial"/>
                <a:cs typeface="Arial"/>
              </a:rPr>
              <a:t>Title Goes</a:t>
            </a:r>
            <a:r>
              <a:rPr lang="en-US" sz="8100" baseline="0" dirty="0">
                <a:solidFill>
                  <a:srgbClr val="FFFFFF"/>
                </a:solidFill>
                <a:latin typeface="Arial"/>
                <a:cs typeface="Arial"/>
              </a:rPr>
              <a:t> Here</a:t>
            </a:r>
            <a:endParaRPr lang="en-US" sz="8100" dirty="0">
              <a:solidFill>
                <a:srgbClr val="FFFFFF"/>
              </a:solidFill>
              <a:latin typeface="Arial"/>
              <a:cs typeface="Arial"/>
            </a:endParaRPr>
          </a:p>
        </p:txBody>
      </p:sp>
      <p:sp>
        <p:nvSpPr>
          <p:cNvPr id="15" name="Subtitle 2"/>
          <p:cNvSpPr>
            <a:spLocks noGrp="1"/>
          </p:cNvSpPr>
          <p:nvPr>
            <p:ph type="subTitle" idx="1" hasCustomPrompt="1"/>
          </p:nvPr>
        </p:nvSpPr>
        <p:spPr>
          <a:xfrm>
            <a:off x="339970" y="5409546"/>
            <a:ext cx="6400800" cy="471531"/>
          </a:xfrm>
          <a:prstGeom prst="rect">
            <a:avLst/>
          </a:prstGeom>
        </p:spPr>
        <p:txBody>
          <a:bodyPr>
            <a:normAutofit/>
          </a:bodyPr>
          <a:lstStyle>
            <a:lvl1pPr marL="0" indent="0" algn="l">
              <a:buNone/>
              <a:defRPr sz="19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 lastClr="FFFFFF"/>
                </a:solidFill>
                <a:effectLst/>
                <a:uLnTx/>
                <a:uFillTx/>
                <a:latin typeface="Arial"/>
                <a:cs typeface="Arial"/>
              </a:rPr>
              <a:t>SUBHEAD (ALL CAPS)</a:t>
            </a:r>
          </a:p>
        </p:txBody>
      </p:sp>
      <p:sp>
        <p:nvSpPr>
          <p:cNvPr id="16" name="Text Placeholder 13"/>
          <p:cNvSpPr>
            <a:spLocks noGrp="1"/>
          </p:cNvSpPr>
          <p:nvPr>
            <p:ph type="body" sz="quarter" idx="11" hasCustomPrompt="1"/>
          </p:nvPr>
        </p:nvSpPr>
        <p:spPr>
          <a:xfrm>
            <a:off x="339970" y="6213598"/>
            <a:ext cx="1993900" cy="350960"/>
          </a:xfrm>
          <a:prstGeom prst="rect">
            <a:avLst/>
          </a:prstGeom>
        </p:spPr>
        <p:txBody>
          <a:bodyPr>
            <a:normAutofit/>
          </a:bodyPr>
          <a:lstStyle>
            <a:lvl1pPr>
              <a:defRPr sz="1600">
                <a:solidFill>
                  <a:schemeClr val="bg1"/>
                </a:solidFill>
                <a:latin typeface="Arial"/>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Arial"/>
                <a:cs typeface="Arial"/>
              </a:rPr>
              <a:t>Month Day, Year</a:t>
            </a:r>
          </a:p>
        </p:txBody>
      </p:sp>
      <p:sp>
        <p:nvSpPr>
          <p:cNvPr id="7" name="Picture Placeholder 8"/>
          <p:cNvSpPr>
            <a:spLocks noGrp="1"/>
          </p:cNvSpPr>
          <p:nvPr>
            <p:ph type="pic" sz="quarter" idx="13"/>
          </p:nvPr>
        </p:nvSpPr>
        <p:spPr>
          <a:xfrm>
            <a:off x="132818" y="1904497"/>
            <a:ext cx="8887968" cy="3066288"/>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243585"/>
            <a:ext cx="5879592"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243585"/>
            <a:ext cx="5879592"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1044670"/>
          </a:xfrm>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783774"/>
            <a:ext cx="5879592"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1044670"/>
          </a:xfrm>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783774"/>
            <a:ext cx="5879592"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1044670"/>
          </a:xfrm>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783774"/>
            <a:ext cx="5879592"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image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6" y="1243584"/>
            <a:ext cx="3726367" cy="4279392"/>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7" name="Picture Placeholder 8"/>
          <p:cNvSpPr>
            <a:spLocks noGrp="1"/>
          </p:cNvSpPr>
          <p:nvPr>
            <p:ph type="pic" sz="quarter" idx="11"/>
          </p:nvPr>
        </p:nvSpPr>
        <p:spPr>
          <a:xfrm>
            <a:off x="4889500" y="1580339"/>
            <a:ext cx="3953952" cy="2730830"/>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image long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6" y="1243584"/>
            <a:ext cx="3726367" cy="4279392"/>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7" name="Picture Placeholder 8"/>
          <p:cNvSpPr>
            <a:spLocks noGrp="1"/>
          </p:cNvSpPr>
          <p:nvPr>
            <p:ph type="pic" sz="quarter" idx="11"/>
          </p:nvPr>
        </p:nvSpPr>
        <p:spPr>
          <a:xfrm>
            <a:off x="4889500" y="1580338"/>
            <a:ext cx="3953952" cy="4033061"/>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6" y="1243584"/>
            <a:ext cx="3726367" cy="4279392"/>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9" name="Picture Placeholder 8"/>
          <p:cNvSpPr>
            <a:spLocks noGrp="1"/>
          </p:cNvSpPr>
          <p:nvPr>
            <p:ph type="pic" sz="quarter" idx="11"/>
          </p:nvPr>
        </p:nvSpPr>
        <p:spPr>
          <a:xfrm>
            <a:off x="4892534" y="1585829"/>
            <a:ext cx="1949196" cy="2025982"/>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
        <p:nvSpPr>
          <p:cNvPr id="10" name="Picture Placeholder 8"/>
          <p:cNvSpPr>
            <a:spLocks noGrp="1"/>
          </p:cNvSpPr>
          <p:nvPr>
            <p:ph type="pic" sz="quarter" idx="13"/>
          </p:nvPr>
        </p:nvSpPr>
        <p:spPr>
          <a:xfrm>
            <a:off x="4892534" y="3685647"/>
            <a:ext cx="3975608" cy="1927753"/>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
        <p:nvSpPr>
          <p:cNvPr id="11" name="Picture Placeholder 8"/>
          <p:cNvSpPr>
            <a:spLocks noGrp="1"/>
          </p:cNvSpPr>
          <p:nvPr>
            <p:ph type="pic" sz="quarter" idx="14"/>
          </p:nvPr>
        </p:nvSpPr>
        <p:spPr>
          <a:xfrm>
            <a:off x="6911326" y="1585829"/>
            <a:ext cx="1949196" cy="2025982"/>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ima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2" name="Picture Placeholder 8"/>
          <p:cNvSpPr>
            <a:spLocks noGrp="1"/>
          </p:cNvSpPr>
          <p:nvPr>
            <p:ph type="pic" sz="quarter" idx="13"/>
          </p:nvPr>
        </p:nvSpPr>
        <p:spPr>
          <a:xfrm>
            <a:off x="401028" y="1368425"/>
            <a:ext cx="8352827" cy="4036187"/>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lar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Picture Placeholder 8"/>
          <p:cNvSpPr>
            <a:spLocks noGrp="1"/>
          </p:cNvSpPr>
          <p:nvPr>
            <p:ph type="pic" sz="quarter" idx="13"/>
          </p:nvPr>
        </p:nvSpPr>
        <p:spPr>
          <a:xfrm>
            <a:off x="401028" y="1368425"/>
            <a:ext cx="8352827" cy="4827335"/>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ent Partn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Picture Placeholder 8"/>
          <p:cNvSpPr>
            <a:spLocks noGrp="1"/>
          </p:cNvSpPr>
          <p:nvPr>
            <p:ph type="pic" sz="quarter" idx="13"/>
          </p:nvPr>
        </p:nvSpPr>
        <p:spPr>
          <a:xfrm>
            <a:off x="4254498" y="2278634"/>
            <a:ext cx="3291840" cy="2743200"/>
          </a:xfrm>
          <a:solidFill>
            <a:srgbClr val="FFFFFF"/>
          </a:solidFill>
        </p:spPr>
        <p:txBody>
          <a:bodyPr>
            <a:normAutofit/>
          </a:bodyPr>
          <a:lstStyle>
            <a:lvl1pPr>
              <a:defRPr sz="2300">
                <a:solidFill>
                  <a:srgbClr val="C050FF"/>
                </a:solidFill>
              </a:defRPr>
            </a:lvl1pPr>
          </a:lstStyle>
          <a:p>
            <a:pPr lvl="0"/>
            <a:r>
              <a:rPr lang="en-US" noProof="0" dirty="0"/>
              <a:t>Click icon to add picture</a:t>
            </a:r>
          </a:p>
        </p:txBody>
      </p:sp>
    </p:spTree>
    <p:extLst>
      <p:ext uri="{BB962C8B-B14F-4D97-AF65-F5344CB8AC3E}">
        <p14:creationId xmlns:p14="http://schemas.microsoft.com/office/powerpoint/2010/main" val="82443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hart Placeholder 5"/>
          <p:cNvSpPr>
            <a:spLocks noGrp="1"/>
          </p:cNvSpPr>
          <p:nvPr>
            <p:ph type="chart" sz="quarter" idx="10"/>
          </p:nvPr>
        </p:nvSpPr>
        <p:spPr>
          <a:xfrm>
            <a:off x="996696" y="1243584"/>
            <a:ext cx="7010400" cy="4114800"/>
          </a:xfrm>
        </p:spPr>
        <p:txBody>
          <a:bodyPr/>
          <a:lstStyle/>
          <a:p>
            <a:r>
              <a:rPr lang="en-US" dirty="0"/>
              <a:t>Click icon to add chart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sion/Section descri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1044670"/>
          </a:xfrm>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783774"/>
            <a:ext cx="5879592"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5" name="Picture Placeholder 4"/>
          <p:cNvSpPr>
            <a:spLocks noGrp="1"/>
          </p:cNvSpPr>
          <p:nvPr>
            <p:ph type="pic" sz="quarter" idx="11"/>
          </p:nvPr>
        </p:nvSpPr>
        <p:spPr>
          <a:xfrm>
            <a:off x="393193" y="5605272"/>
            <a:ext cx="3678867" cy="868680"/>
          </a:xfrm>
        </p:spPr>
        <p:txBody>
          <a:bodyPr/>
          <a:lstStyle/>
          <a:p>
            <a:r>
              <a:rPr lang="en-US" dirty="0"/>
              <a:t>Click icon to add picture</a:t>
            </a:r>
          </a:p>
        </p:txBody>
      </p:sp>
    </p:spTree>
    <p:extLst>
      <p:ext uri="{BB962C8B-B14F-4D97-AF65-F5344CB8AC3E}">
        <p14:creationId xmlns:p14="http://schemas.microsoft.com/office/powerpoint/2010/main" val="52918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Blue">
    <p:bg>
      <p:bgPr>
        <a:solidFill>
          <a:srgbClr val="026CB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5874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Green">
    <p:bg>
      <p:bgPr>
        <a:solidFill>
          <a:srgbClr val="8DC6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548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Thank You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330" y="3803469"/>
            <a:ext cx="8229600" cy="749808"/>
          </a:xfrm>
        </p:spPr>
        <p:txBody>
          <a:bodyPr>
            <a:normAutofit/>
          </a:bodyPr>
          <a:lstStyle>
            <a:lvl1pPr algn="ctr">
              <a:defRPr sz="3200" baseline="0"/>
            </a:lvl1pPr>
          </a:lstStyle>
          <a:p>
            <a:r>
              <a:rPr lang="en-US"/>
              <a:t>Click to edit Master title style</a:t>
            </a:r>
            <a:endParaRPr lang="en-US" dirty="0"/>
          </a:p>
        </p:txBody>
      </p:sp>
      <p:sp>
        <p:nvSpPr>
          <p:cNvPr id="4" name="Text Placeholder 5"/>
          <p:cNvSpPr>
            <a:spLocks noGrp="1"/>
          </p:cNvSpPr>
          <p:nvPr>
            <p:ph type="body" sz="quarter" idx="10" hasCustomPrompt="1"/>
          </p:nvPr>
        </p:nvSpPr>
        <p:spPr>
          <a:xfrm>
            <a:off x="1613554" y="4874384"/>
            <a:ext cx="5879592" cy="459619"/>
          </a:xfrm>
        </p:spPr>
        <p:txBody>
          <a:bodyPr/>
          <a:lstStyle>
            <a:lvl1pPr algn="ctr">
              <a:defRPr sz="1800" baseline="0"/>
            </a:lvl1pPr>
            <a:lvl3pPr>
              <a:defRPr>
                <a:solidFill>
                  <a:srgbClr val="000000"/>
                </a:solidFill>
              </a:defRPr>
            </a:lvl3pPr>
            <a:lvl4pPr marL="274320" indent="0">
              <a:buNone/>
              <a:defRPr/>
            </a:lvl4pPr>
          </a:lstStyle>
          <a:p>
            <a:pPr lvl="0"/>
            <a:r>
              <a:rPr lang="en-US" dirty="0"/>
              <a:t>Click to edit subhead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9591" y="1572172"/>
            <a:ext cx="1918179" cy="1804067"/>
          </a:xfrm>
          <a:prstGeom prst="rect">
            <a:avLst/>
          </a:prstGeom>
        </p:spPr>
      </p:pic>
    </p:spTree>
    <p:extLst>
      <p:ext uri="{BB962C8B-B14F-4D97-AF65-F5344CB8AC3E}">
        <p14:creationId xmlns:p14="http://schemas.microsoft.com/office/powerpoint/2010/main" val="2501236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8491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ASQ powerpt templates-u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1066800"/>
            <a:ext cx="7772400" cy="1470025"/>
          </a:xfrm>
        </p:spPr>
        <p:txBody>
          <a:bodyPr/>
          <a:lstStyle>
            <a:lvl1pPr algn="ctr">
              <a:defRPr/>
            </a:lvl1pPr>
          </a:lstStyle>
          <a:p>
            <a:r>
              <a:rPr lang="en-US"/>
              <a:t>Click to edit Master title style</a:t>
            </a:r>
          </a:p>
        </p:txBody>
      </p:sp>
      <p:sp>
        <p:nvSpPr>
          <p:cNvPr id="4100" name="Rectangle 4"/>
          <p:cNvSpPr>
            <a:spLocks noGrp="1" noChangeArrowheads="1"/>
          </p:cNvSpPr>
          <p:nvPr>
            <p:ph type="subTitle" idx="1"/>
          </p:nvPr>
        </p:nvSpPr>
        <p:spPr>
          <a:xfrm>
            <a:off x="1371600" y="5486400"/>
            <a:ext cx="6400800" cy="10668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055400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948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1162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114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4114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17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0" hasCustomPrompt="1"/>
          </p:nvPr>
        </p:nvSpPr>
        <p:spPr>
          <a:xfrm>
            <a:off x="1930400" y="816720"/>
            <a:ext cx="5283200" cy="338260"/>
          </a:xfrm>
        </p:spPr>
        <p:txBody>
          <a:bodyPr anchor="b">
            <a:noAutofit/>
          </a:bodyPr>
          <a:lstStyle>
            <a:lvl1pPr marL="0" indent="0" algn="ctr">
              <a:buNone/>
              <a:defRPr sz="2250" b="0">
                <a:solidFill>
                  <a:srgbClr val="026CB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250" dirty="0">
                <a:solidFill>
                  <a:srgbClr val="026CB6"/>
                </a:solidFill>
                <a:latin typeface="Arial"/>
                <a:cs typeface="Arial"/>
              </a:rPr>
              <a:t>Insert Agenda Title</a:t>
            </a:r>
            <a:endParaRPr lang="en-US" dirty="0"/>
          </a:p>
        </p:txBody>
      </p:sp>
      <p:sp>
        <p:nvSpPr>
          <p:cNvPr id="9" name="Text Placeholder 20"/>
          <p:cNvSpPr>
            <a:spLocks noGrp="1"/>
          </p:cNvSpPr>
          <p:nvPr>
            <p:ph type="body" sz="quarter" idx="11" hasCustomPrompt="1"/>
          </p:nvPr>
        </p:nvSpPr>
        <p:spPr>
          <a:xfrm>
            <a:off x="1936750" y="127635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0" name="Text Placeholder 22"/>
          <p:cNvSpPr>
            <a:spLocks noGrp="1"/>
          </p:cNvSpPr>
          <p:nvPr>
            <p:ph type="body" sz="quarter" idx="12" hasCustomPrompt="1"/>
          </p:nvPr>
        </p:nvSpPr>
        <p:spPr>
          <a:xfrm>
            <a:off x="2946400" y="1276350"/>
            <a:ext cx="4076700" cy="406400"/>
          </a:xfrm>
        </p:spPr>
        <p:txBody>
          <a:bodyPr anchor="ctr">
            <a:noAutofit/>
          </a:bodyPr>
          <a:lstStyle>
            <a:lvl1pPr algn="l">
              <a:defRPr sz="1600">
                <a:solidFill>
                  <a:schemeClr val="bg1"/>
                </a:solidFill>
              </a:defRPr>
            </a:lvl1pPr>
          </a:lstStyle>
          <a:p>
            <a:pPr lvl="0"/>
            <a:r>
              <a:rPr lang="en-US" dirty="0"/>
              <a:t>Agenda Item One</a:t>
            </a:r>
          </a:p>
        </p:txBody>
      </p:sp>
      <p:sp>
        <p:nvSpPr>
          <p:cNvPr id="11" name="Text Placeholder 20"/>
          <p:cNvSpPr>
            <a:spLocks noGrp="1"/>
          </p:cNvSpPr>
          <p:nvPr>
            <p:ph type="body" sz="quarter" idx="13" hasCustomPrompt="1"/>
          </p:nvPr>
        </p:nvSpPr>
        <p:spPr>
          <a:xfrm>
            <a:off x="1936750" y="20574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2" name="Text Placeholder 22"/>
          <p:cNvSpPr>
            <a:spLocks noGrp="1"/>
          </p:cNvSpPr>
          <p:nvPr>
            <p:ph type="body" sz="quarter" idx="14" hasCustomPrompt="1"/>
          </p:nvPr>
        </p:nvSpPr>
        <p:spPr>
          <a:xfrm>
            <a:off x="2946400" y="2057400"/>
            <a:ext cx="4076700" cy="406400"/>
          </a:xfrm>
        </p:spPr>
        <p:txBody>
          <a:bodyPr anchor="ctr">
            <a:noAutofit/>
          </a:bodyPr>
          <a:lstStyle>
            <a:lvl1pPr algn="l">
              <a:defRPr sz="1600">
                <a:solidFill>
                  <a:schemeClr val="bg1"/>
                </a:solidFill>
              </a:defRPr>
            </a:lvl1pPr>
          </a:lstStyle>
          <a:p>
            <a:pPr lvl="0"/>
            <a:r>
              <a:rPr lang="en-US" dirty="0"/>
              <a:t>Agenda Item Two</a:t>
            </a:r>
          </a:p>
        </p:txBody>
      </p:sp>
      <p:sp>
        <p:nvSpPr>
          <p:cNvPr id="13" name="Text Placeholder 20"/>
          <p:cNvSpPr>
            <a:spLocks noGrp="1"/>
          </p:cNvSpPr>
          <p:nvPr>
            <p:ph type="body" sz="quarter" idx="15" hasCustomPrompt="1"/>
          </p:nvPr>
        </p:nvSpPr>
        <p:spPr>
          <a:xfrm>
            <a:off x="1936750" y="281305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4" name="Text Placeholder 22"/>
          <p:cNvSpPr>
            <a:spLocks noGrp="1"/>
          </p:cNvSpPr>
          <p:nvPr>
            <p:ph type="body" sz="quarter" idx="16" hasCustomPrompt="1"/>
          </p:nvPr>
        </p:nvSpPr>
        <p:spPr>
          <a:xfrm>
            <a:off x="2946400" y="2813050"/>
            <a:ext cx="4076700" cy="406400"/>
          </a:xfrm>
        </p:spPr>
        <p:txBody>
          <a:bodyPr anchor="ctr">
            <a:noAutofit/>
          </a:bodyPr>
          <a:lstStyle>
            <a:lvl1pPr algn="l">
              <a:defRPr sz="1600">
                <a:solidFill>
                  <a:schemeClr val="bg1"/>
                </a:solidFill>
              </a:defRPr>
            </a:lvl1pPr>
          </a:lstStyle>
          <a:p>
            <a:pPr lvl="0"/>
            <a:r>
              <a:rPr lang="en-US" dirty="0"/>
              <a:t>Agenda Item Three</a:t>
            </a:r>
          </a:p>
        </p:txBody>
      </p:sp>
      <p:sp>
        <p:nvSpPr>
          <p:cNvPr id="15" name="Text Placeholder 20"/>
          <p:cNvSpPr>
            <a:spLocks noGrp="1"/>
          </p:cNvSpPr>
          <p:nvPr>
            <p:ph type="body" sz="quarter" idx="17" hasCustomPrompt="1"/>
          </p:nvPr>
        </p:nvSpPr>
        <p:spPr>
          <a:xfrm>
            <a:off x="1936750" y="35941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6" name="Text Placeholder 22"/>
          <p:cNvSpPr>
            <a:spLocks noGrp="1"/>
          </p:cNvSpPr>
          <p:nvPr>
            <p:ph type="body" sz="quarter" idx="18" hasCustomPrompt="1"/>
          </p:nvPr>
        </p:nvSpPr>
        <p:spPr>
          <a:xfrm>
            <a:off x="2946400" y="3594100"/>
            <a:ext cx="4076700" cy="406400"/>
          </a:xfrm>
        </p:spPr>
        <p:txBody>
          <a:bodyPr anchor="ctr">
            <a:noAutofit/>
          </a:bodyPr>
          <a:lstStyle>
            <a:lvl1pPr algn="l">
              <a:defRPr sz="1600">
                <a:solidFill>
                  <a:schemeClr val="bg1"/>
                </a:solidFill>
              </a:defRPr>
            </a:lvl1pPr>
          </a:lstStyle>
          <a:p>
            <a:pPr lvl="0"/>
            <a:r>
              <a:rPr lang="en-US" dirty="0"/>
              <a:t>Agenda Item Four</a:t>
            </a:r>
          </a:p>
        </p:txBody>
      </p:sp>
      <p:sp>
        <p:nvSpPr>
          <p:cNvPr id="17" name="Text Placeholder 20"/>
          <p:cNvSpPr>
            <a:spLocks noGrp="1"/>
          </p:cNvSpPr>
          <p:nvPr>
            <p:ph type="body" sz="quarter" idx="19" hasCustomPrompt="1"/>
          </p:nvPr>
        </p:nvSpPr>
        <p:spPr>
          <a:xfrm>
            <a:off x="1936750" y="43434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8" name="Text Placeholder 22"/>
          <p:cNvSpPr>
            <a:spLocks noGrp="1"/>
          </p:cNvSpPr>
          <p:nvPr>
            <p:ph type="body" sz="quarter" idx="20" hasCustomPrompt="1"/>
          </p:nvPr>
        </p:nvSpPr>
        <p:spPr>
          <a:xfrm>
            <a:off x="2946400" y="4343400"/>
            <a:ext cx="4076700" cy="406400"/>
          </a:xfrm>
        </p:spPr>
        <p:txBody>
          <a:bodyPr anchor="ctr">
            <a:noAutofit/>
          </a:bodyPr>
          <a:lstStyle>
            <a:lvl1pPr algn="l">
              <a:defRPr sz="1600">
                <a:solidFill>
                  <a:schemeClr val="bg1"/>
                </a:solidFill>
              </a:defRPr>
            </a:lvl1pPr>
          </a:lstStyle>
          <a:p>
            <a:pPr lvl="0"/>
            <a:r>
              <a:rPr lang="en-US" dirty="0"/>
              <a:t>Agenda Item Five</a:t>
            </a:r>
          </a:p>
        </p:txBody>
      </p:sp>
      <p:sp>
        <p:nvSpPr>
          <p:cNvPr id="19" name="Text Placeholder 20"/>
          <p:cNvSpPr>
            <a:spLocks noGrp="1"/>
          </p:cNvSpPr>
          <p:nvPr>
            <p:ph type="body" sz="quarter" idx="21" hasCustomPrompt="1"/>
          </p:nvPr>
        </p:nvSpPr>
        <p:spPr>
          <a:xfrm>
            <a:off x="1936750" y="512445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0" name="Text Placeholder 22"/>
          <p:cNvSpPr>
            <a:spLocks noGrp="1"/>
          </p:cNvSpPr>
          <p:nvPr>
            <p:ph type="body" sz="quarter" idx="22" hasCustomPrompt="1"/>
          </p:nvPr>
        </p:nvSpPr>
        <p:spPr>
          <a:xfrm>
            <a:off x="2946400" y="5124450"/>
            <a:ext cx="4076700" cy="406400"/>
          </a:xfrm>
        </p:spPr>
        <p:txBody>
          <a:bodyPr anchor="ctr">
            <a:noAutofit/>
          </a:bodyPr>
          <a:lstStyle>
            <a:lvl1pPr algn="l">
              <a:defRPr sz="1600">
                <a:solidFill>
                  <a:schemeClr val="bg1"/>
                </a:solidFill>
              </a:defRPr>
            </a:lvl1pPr>
          </a:lstStyle>
          <a:p>
            <a:pPr lvl="0"/>
            <a:r>
              <a:rPr lang="en-US" dirty="0"/>
              <a:t>Agenda Item Six</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270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71846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0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6458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0445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477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4638"/>
            <a:ext cx="20955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341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35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0" hasCustomPrompt="1"/>
          </p:nvPr>
        </p:nvSpPr>
        <p:spPr>
          <a:xfrm>
            <a:off x="1930400" y="1223120"/>
            <a:ext cx="5283200" cy="338260"/>
          </a:xfrm>
        </p:spPr>
        <p:txBody>
          <a:bodyPr anchor="b">
            <a:noAutofit/>
          </a:bodyPr>
          <a:lstStyle>
            <a:lvl1pPr marL="0" indent="0" algn="ctr">
              <a:buNone/>
              <a:defRPr sz="2250" b="0">
                <a:solidFill>
                  <a:srgbClr val="026CB6"/>
                </a:solidFill>
                <a:latin typeface="Arial (Body)"/>
                <a:cs typeface="Arial (Bod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250" dirty="0">
                <a:solidFill>
                  <a:srgbClr val="026CB6"/>
                </a:solidFill>
                <a:latin typeface="Arial"/>
                <a:cs typeface="Arial"/>
              </a:rPr>
              <a:t>Insert Agenda Title</a:t>
            </a:r>
            <a:endParaRPr lang="en-US" dirty="0"/>
          </a:p>
        </p:txBody>
      </p:sp>
      <p:sp>
        <p:nvSpPr>
          <p:cNvPr id="9" name="Text Placeholder 20"/>
          <p:cNvSpPr>
            <a:spLocks noGrp="1"/>
          </p:cNvSpPr>
          <p:nvPr>
            <p:ph type="body" sz="quarter" idx="11" hasCustomPrompt="1"/>
          </p:nvPr>
        </p:nvSpPr>
        <p:spPr>
          <a:xfrm>
            <a:off x="1936750" y="168275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0" name="Text Placeholder 22"/>
          <p:cNvSpPr>
            <a:spLocks noGrp="1"/>
          </p:cNvSpPr>
          <p:nvPr>
            <p:ph type="body" sz="quarter" idx="12" hasCustomPrompt="1"/>
          </p:nvPr>
        </p:nvSpPr>
        <p:spPr>
          <a:xfrm>
            <a:off x="2946400" y="168275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One</a:t>
            </a:r>
          </a:p>
        </p:txBody>
      </p:sp>
      <p:sp>
        <p:nvSpPr>
          <p:cNvPr id="11" name="Text Placeholder 20"/>
          <p:cNvSpPr>
            <a:spLocks noGrp="1"/>
          </p:cNvSpPr>
          <p:nvPr>
            <p:ph type="body" sz="quarter" idx="13" hasCustomPrompt="1"/>
          </p:nvPr>
        </p:nvSpPr>
        <p:spPr>
          <a:xfrm>
            <a:off x="1936750" y="24638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2" name="Text Placeholder 22"/>
          <p:cNvSpPr>
            <a:spLocks noGrp="1"/>
          </p:cNvSpPr>
          <p:nvPr>
            <p:ph type="body" sz="quarter" idx="14" hasCustomPrompt="1"/>
          </p:nvPr>
        </p:nvSpPr>
        <p:spPr>
          <a:xfrm>
            <a:off x="2946400" y="2463800"/>
            <a:ext cx="4076700" cy="406400"/>
          </a:xfrm>
        </p:spPr>
        <p:txBody>
          <a:bodyPr anchor="ctr">
            <a:noAutofit/>
          </a:bodyPr>
          <a:lstStyle>
            <a:lvl1pPr algn="l">
              <a:defRPr sz="1600">
                <a:solidFill>
                  <a:schemeClr val="bg1"/>
                </a:solidFill>
              </a:defRPr>
            </a:lvl1pPr>
          </a:lstStyle>
          <a:p>
            <a:pPr lvl="0"/>
            <a:r>
              <a:rPr lang="en-US" dirty="0"/>
              <a:t>Agenda Item Two</a:t>
            </a:r>
          </a:p>
        </p:txBody>
      </p:sp>
      <p:sp>
        <p:nvSpPr>
          <p:cNvPr id="13" name="Text Placeholder 20"/>
          <p:cNvSpPr>
            <a:spLocks noGrp="1"/>
          </p:cNvSpPr>
          <p:nvPr>
            <p:ph type="body" sz="quarter" idx="15" hasCustomPrompt="1"/>
          </p:nvPr>
        </p:nvSpPr>
        <p:spPr>
          <a:xfrm>
            <a:off x="1936750" y="321945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4" name="Text Placeholder 22"/>
          <p:cNvSpPr>
            <a:spLocks noGrp="1"/>
          </p:cNvSpPr>
          <p:nvPr>
            <p:ph type="body" sz="quarter" idx="16" hasCustomPrompt="1"/>
          </p:nvPr>
        </p:nvSpPr>
        <p:spPr>
          <a:xfrm>
            <a:off x="2946400" y="3219450"/>
            <a:ext cx="4076700" cy="406400"/>
          </a:xfrm>
        </p:spPr>
        <p:txBody>
          <a:bodyPr anchor="ctr">
            <a:noAutofit/>
          </a:bodyPr>
          <a:lstStyle>
            <a:lvl1pPr algn="l">
              <a:defRPr sz="1600">
                <a:solidFill>
                  <a:schemeClr val="bg1"/>
                </a:solidFill>
              </a:defRPr>
            </a:lvl1pPr>
          </a:lstStyle>
          <a:p>
            <a:pPr lvl="0"/>
            <a:r>
              <a:rPr lang="en-US" dirty="0"/>
              <a:t>Agenda Item Three</a:t>
            </a:r>
          </a:p>
        </p:txBody>
      </p:sp>
      <p:sp>
        <p:nvSpPr>
          <p:cNvPr id="15" name="Text Placeholder 20"/>
          <p:cNvSpPr>
            <a:spLocks noGrp="1"/>
          </p:cNvSpPr>
          <p:nvPr>
            <p:ph type="body" sz="quarter" idx="17" hasCustomPrompt="1"/>
          </p:nvPr>
        </p:nvSpPr>
        <p:spPr>
          <a:xfrm>
            <a:off x="1936750" y="40005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6" name="Text Placeholder 22"/>
          <p:cNvSpPr>
            <a:spLocks noGrp="1"/>
          </p:cNvSpPr>
          <p:nvPr>
            <p:ph type="body" sz="quarter" idx="18" hasCustomPrompt="1"/>
          </p:nvPr>
        </p:nvSpPr>
        <p:spPr>
          <a:xfrm>
            <a:off x="2946400" y="4000500"/>
            <a:ext cx="4076700" cy="406400"/>
          </a:xfrm>
        </p:spPr>
        <p:txBody>
          <a:bodyPr anchor="ctr">
            <a:noAutofit/>
          </a:bodyPr>
          <a:lstStyle>
            <a:lvl1pPr algn="l">
              <a:defRPr sz="1600">
                <a:solidFill>
                  <a:schemeClr val="bg1"/>
                </a:solidFill>
              </a:defRPr>
            </a:lvl1pPr>
          </a:lstStyle>
          <a:p>
            <a:pPr lvl="0"/>
            <a:r>
              <a:rPr lang="en-US" dirty="0"/>
              <a:t>Agenda Item Four</a:t>
            </a:r>
          </a:p>
        </p:txBody>
      </p:sp>
      <p:sp>
        <p:nvSpPr>
          <p:cNvPr id="17" name="Text Placeholder 20"/>
          <p:cNvSpPr>
            <a:spLocks noGrp="1"/>
          </p:cNvSpPr>
          <p:nvPr>
            <p:ph type="body" sz="quarter" idx="19" hasCustomPrompt="1"/>
          </p:nvPr>
        </p:nvSpPr>
        <p:spPr>
          <a:xfrm>
            <a:off x="1936750" y="474980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8" name="Text Placeholder 22"/>
          <p:cNvSpPr>
            <a:spLocks noGrp="1"/>
          </p:cNvSpPr>
          <p:nvPr>
            <p:ph type="body" sz="quarter" idx="20" hasCustomPrompt="1"/>
          </p:nvPr>
        </p:nvSpPr>
        <p:spPr>
          <a:xfrm>
            <a:off x="2946400" y="4749800"/>
            <a:ext cx="4076700" cy="406400"/>
          </a:xfrm>
        </p:spPr>
        <p:txBody>
          <a:bodyPr anchor="ctr">
            <a:noAutofit/>
          </a:bodyPr>
          <a:lstStyle>
            <a:lvl1pPr algn="l">
              <a:defRPr sz="1600">
                <a:solidFill>
                  <a:schemeClr val="bg1"/>
                </a:solidFill>
              </a:defRPr>
            </a:lvl1pPr>
          </a:lstStyle>
          <a:p>
            <a:pPr lvl="0"/>
            <a:r>
              <a:rPr lang="en-US" dirty="0"/>
              <a:t>Agenda Item Five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Text Placeholder 2"/>
          <p:cNvSpPr>
            <a:spLocks noGrp="1"/>
          </p:cNvSpPr>
          <p:nvPr>
            <p:ph type="body" idx="10" hasCustomPrompt="1"/>
          </p:nvPr>
        </p:nvSpPr>
        <p:spPr>
          <a:xfrm>
            <a:off x="1930400" y="1612180"/>
            <a:ext cx="5283200" cy="338260"/>
          </a:xfrm>
        </p:spPr>
        <p:txBody>
          <a:bodyPr anchor="b">
            <a:noAutofit/>
          </a:bodyPr>
          <a:lstStyle>
            <a:lvl1pPr marL="0" indent="0" algn="ctr">
              <a:buNone/>
              <a:defRPr sz="2250" b="0">
                <a:solidFill>
                  <a:srgbClr val="026CB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250" dirty="0">
                <a:solidFill>
                  <a:srgbClr val="026CB6"/>
                </a:solidFill>
                <a:latin typeface="Arial"/>
                <a:cs typeface="Arial"/>
              </a:rPr>
              <a:t>Insert Agenda Title</a:t>
            </a:r>
            <a:endParaRPr lang="en-US" dirty="0"/>
          </a:p>
        </p:txBody>
      </p:sp>
      <p:sp>
        <p:nvSpPr>
          <p:cNvPr id="21" name="Text Placeholder 20"/>
          <p:cNvSpPr>
            <a:spLocks noGrp="1"/>
          </p:cNvSpPr>
          <p:nvPr>
            <p:ph type="body" sz="quarter" idx="11" hasCustomPrompt="1"/>
          </p:nvPr>
        </p:nvSpPr>
        <p:spPr>
          <a:xfrm>
            <a:off x="1936750" y="207181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2" name="Text Placeholder 22"/>
          <p:cNvSpPr>
            <a:spLocks noGrp="1"/>
          </p:cNvSpPr>
          <p:nvPr>
            <p:ph type="body" sz="quarter" idx="12" hasCustomPrompt="1"/>
          </p:nvPr>
        </p:nvSpPr>
        <p:spPr>
          <a:xfrm>
            <a:off x="2946400" y="207181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One</a:t>
            </a:r>
          </a:p>
        </p:txBody>
      </p:sp>
      <p:sp>
        <p:nvSpPr>
          <p:cNvPr id="23" name="Text Placeholder 20"/>
          <p:cNvSpPr>
            <a:spLocks noGrp="1"/>
          </p:cNvSpPr>
          <p:nvPr>
            <p:ph type="body" sz="quarter" idx="13" hasCustomPrompt="1"/>
          </p:nvPr>
        </p:nvSpPr>
        <p:spPr>
          <a:xfrm>
            <a:off x="1936750" y="285286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4" name="Text Placeholder 22"/>
          <p:cNvSpPr>
            <a:spLocks noGrp="1"/>
          </p:cNvSpPr>
          <p:nvPr>
            <p:ph type="body" sz="quarter" idx="14" hasCustomPrompt="1"/>
          </p:nvPr>
        </p:nvSpPr>
        <p:spPr>
          <a:xfrm>
            <a:off x="2946400" y="285286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Two</a:t>
            </a:r>
          </a:p>
        </p:txBody>
      </p:sp>
      <p:sp>
        <p:nvSpPr>
          <p:cNvPr id="25" name="Text Placeholder 20"/>
          <p:cNvSpPr>
            <a:spLocks noGrp="1"/>
          </p:cNvSpPr>
          <p:nvPr>
            <p:ph type="body" sz="quarter" idx="15" hasCustomPrompt="1"/>
          </p:nvPr>
        </p:nvSpPr>
        <p:spPr>
          <a:xfrm>
            <a:off x="1936750" y="360851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6" name="Text Placeholder 22"/>
          <p:cNvSpPr>
            <a:spLocks noGrp="1"/>
          </p:cNvSpPr>
          <p:nvPr>
            <p:ph type="body" sz="quarter" idx="16" hasCustomPrompt="1"/>
          </p:nvPr>
        </p:nvSpPr>
        <p:spPr>
          <a:xfrm>
            <a:off x="2946400" y="360851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Three</a:t>
            </a:r>
          </a:p>
        </p:txBody>
      </p:sp>
      <p:sp>
        <p:nvSpPr>
          <p:cNvPr id="27" name="Text Placeholder 20"/>
          <p:cNvSpPr>
            <a:spLocks noGrp="1"/>
          </p:cNvSpPr>
          <p:nvPr>
            <p:ph type="body" sz="quarter" idx="17" hasCustomPrompt="1"/>
          </p:nvPr>
        </p:nvSpPr>
        <p:spPr>
          <a:xfrm>
            <a:off x="1936750" y="438956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8" name="Text Placeholder 22"/>
          <p:cNvSpPr>
            <a:spLocks noGrp="1"/>
          </p:cNvSpPr>
          <p:nvPr>
            <p:ph type="body" sz="quarter" idx="18" hasCustomPrompt="1"/>
          </p:nvPr>
        </p:nvSpPr>
        <p:spPr>
          <a:xfrm>
            <a:off x="2946400" y="438956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Four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3">
    <p:spTree>
      <p:nvGrpSpPr>
        <p:cNvPr id="1" name=""/>
        <p:cNvGrpSpPr/>
        <p:nvPr/>
      </p:nvGrpSpPr>
      <p:grpSpPr>
        <a:xfrm>
          <a:off x="0" y="0"/>
          <a:ext cx="0" cy="0"/>
          <a:chOff x="0" y="0"/>
          <a:chExt cx="0" cy="0"/>
        </a:xfrm>
      </p:grpSpPr>
      <p:pic>
        <p:nvPicPr>
          <p:cNvPr id="12" name="Picture 11" descr="Agenda 6_agenda copy.jpg"/>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p:cNvSpPr>
            <a:spLocks noGrp="1"/>
          </p:cNvSpPr>
          <p:nvPr>
            <p:ph type="body" idx="10" hasCustomPrompt="1"/>
          </p:nvPr>
        </p:nvSpPr>
        <p:spPr>
          <a:xfrm>
            <a:off x="1930400" y="1970210"/>
            <a:ext cx="5283200" cy="338260"/>
          </a:xfrm>
        </p:spPr>
        <p:txBody>
          <a:bodyPr anchor="b">
            <a:noAutofit/>
          </a:bodyPr>
          <a:lstStyle>
            <a:lvl1pPr marL="0" indent="0" algn="ctr">
              <a:buNone/>
              <a:defRPr sz="2250" b="0">
                <a:solidFill>
                  <a:srgbClr val="026CB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250" dirty="0">
                <a:solidFill>
                  <a:srgbClr val="026CB6"/>
                </a:solidFill>
                <a:latin typeface="Arial"/>
                <a:cs typeface="Arial"/>
              </a:rPr>
              <a:t>Insert Agenda Title</a:t>
            </a:r>
            <a:endParaRPr lang="en-US" dirty="0"/>
          </a:p>
        </p:txBody>
      </p:sp>
      <p:sp>
        <p:nvSpPr>
          <p:cNvPr id="14" name="Text Placeholder 20"/>
          <p:cNvSpPr>
            <a:spLocks noGrp="1"/>
          </p:cNvSpPr>
          <p:nvPr>
            <p:ph type="body" sz="quarter" idx="11" hasCustomPrompt="1"/>
          </p:nvPr>
        </p:nvSpPr>
        <p:spPr>
          <a:xfrm>
            <a:off x="1936750" y="242984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5" name="Text Placeholder 22"/>
          <p:cNvSpPr>
            <a:spLocks noGrp="1"/>
          </p:cNvSpPr>
          <p:nvPr>
            <p:ph type="body" sz="quarter" idx="12" hasCustomPrompt="1"/>
          </p:nvPr>
        </p:nvSpPr>
        <p:spPr>
          <a:xfrm>
            <a:off x="2946400" y="242984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One</a:t>
            </a:r>
          </a:p>
        </p:txBody>
      </p:sp>
      <p:sp>
        <p:nvSpPr>
          <p:cNvPr id="16" name="Text Placeholder 20"/>
          <p:cNvSpPr>
            <a:spLocks noGrp="1"/>
          </p:cNvSpPr>
          <p:nvPr>
            <p:ph type="body" sz="quarter" idx="13" hasCustomPrompt="1"/>
          </p:nvPr>
        </p:nvSpPr>
        <p:spPr>
          <a:xfrm>
            <a:off x="1936750" y="321089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17" name="Text Placeholder 22"/>
          <p:cNvSpPr>
            <a:spLocks noGrp="1"/>
          </p:cNvSpPr>
          <p:nvPr>
            <p:ph type="body" sz="quarter" idx="14" hasCustomPrompt="1"/>
          </p:nvPr>
        </p:nvSpPr>
        <p:spPr>
          <a:xfrm>
            <a:off x="2946400" y="321089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Two</a:t>
            </a:r>
          </a:p>
        </p:txBody>
      </p:sp>
      <p:sp>
        <p:nvSpPr>
          <p:cNvPr id="18" name="Text Placeholder 20"/>
          <p:cNvSpPr>
            <a:spLocks noGrp="1"/>
          </p:cNvSpPr>
          <p:nvPr>
            <p:ph type="body" sz="quarter" idx="15" hasCustomPrompt="1"/>
          </p:nvPr>
        </p:nvSpPr>
        <p:spPr>
          <a:xfrm>
            <a:off x="1936750" y="396654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9" name="Text Placeholder 22"/>
          <p:cNvSpPr>
            <a:spLocks noGrp="1"/>
          </p:cNvSpPr>
          <p:nvPr>
            <p:ph type="body" sz="quarter" idx="16" hasCustomPrompt="1"/>
          </p:nvPr>
        </p:nvSpPr>
        <p:spPr>
          <a:xfrm>
            <a:off x="2946400" y="396654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Three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 Placeholder 2"/>
          <p:cNvSpPr>
            <a:spLocks noGrp="1"/>
          </p:cNvSpPr>
          <p:nvPr>
            <p:ph type="body" idx="10" hasCustomPrompt="1"/>
          </p:nvPr>
        </p:nvSpPr>
        <p:spPr>
          <a:xfrm>
            <a:off x="1930400" y="2366340"/>
            <a:ext cx="5283200" cy="338260"/>
          </a:xfrm>
        </p:spPr>
        <p:txBody>
          <a:bodyPr anchor="b">
            <a:noAutofit/>
          </a:bodyPr>
          <a:lstStyle>
            <a:lvl1pPr marL="0" indent="0" algn="ctr">
              <a:buNone/>
              <a:defRPr sz="2250" b="0">
                <a:solidFill>
                  <a:srgbClr val="026CB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250" dirty="0">
                <a:solidFill>
                  <a:srgbClr val="026CB6"/>
                </a:solidFill>
                <a:latin typeface="Arial"/>
                <a:cs typeface="Arial"/>
              </a:rPr>
              <a:t>Insert Agenda Title</a:t>
            </a:r>
            <a:endParaRPr lang="en-US" dirty="0"/>
          </a:p>
        </p:txBody>
      </p:sp>
      <p:sp>
        <p:nvSpPr>
          <p:cNvPr id="19" name="Text Placeholder 20"/>
          <p:cNvSpPr>
            <a:spLocks noGrp="1"/>
          </p:cNvSpPr>
          <p:nvPr>
            <p:ph type="body" sz="quarter" idx="11" hasCustomPrompt="1"/>
          </p:nvPr>
        </p:nvSpPr>
        <p:spPr>
          <a:xfrm>
            <a:off x="1936750" y="282597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0" name="Text Placeholder 22"/>
          <p:cNvSpPr>
            <a:spLocks noGrp="1"/>
          </p:cNvSpPr>
          <p:nvPr>
            <p:ph type="body" sz="quarter" idx="12" hasCustomPrompt="1"/>
          </p:nvPr>
        </p:nvSpPr>
        <p:spPr>
          <a:xfrm>
            <a:off x="2946400" y="282597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One</a:t>
            </a:r>
          </a:p>
        </p:txBody>
      </p:sp>
      <p:sp>
        <p:nvSpPr>
          <p:cNvPr id="21" name="Text Placeholder 20"/>
          <p:cNvSpPr>
            <a:spLocks noGrp="1"/>
          </p:cNvSpPr>
          <p:nvPr>
            <p:ph type="body" sz="quarter" idx="13" hasCustomPrompt="1"/>
          </p:nvPr>
        </p:nvSpPr>
        <p:spPr>
          <a:xfrm>
            <a:off x="1936750" y="3607020"/>
            <a:ext cx="952500" cy="406400"/>
          </a:xfrm>
        </p:spPr>
        <p:txBody>
          <a:bodyPr anchor="ctr">
            <a:normAutofit/>
          </a:bodyPr>
          <a:lstStyle>
            <a:lvl1pPr algn="ctr">
              <a:defRPr sz="2400" b="1">
                <a:solidFill>
                  <a:srgbClr val="026CB6"/>
                </a:solidFill>
                <a:latin typeface="Arial (Body)"/>
                <a:cs typeface="Arial (Body)"/>
              </a:defRPr>
            </a:lvl1pPr>
          </a:lstStyle>
          <a:p>
            <a:pPr lvl="0"/>
            <a:r>
              <a:rPr lang="en-US" dirty="0"/>
              <a:t>#</a:t>
            </a:r>
          </a:p>
        </p:txBody>
      </p:sp>
      <p:sp>
        <p:nvSpPr>
          <p:cNvPr id="22" name="Text Placeholder 22"/>
          <p:cNvSpPr>
            <a:spLocks noGrp="1"/>
          </p:cNvSpPr>
          <p:nvPr>
            <p:ph type="body" sz="quarter" idx="14" hasCustomPrompt="1"/>
          </p:nvPr>
        </p:nvSpPr>
        <p:spPr>
          <a:xfrm>
            <a:off x="2946400" y="3607020"/>
            <a:ext cx="4076700" cy="406400"/>
          </a:xfrm>
        </p:spPr>
        <p:txBody>
          <a:bodyPr anchor="ctr">
            <a:noAutofit/>
          </a:bodyPr>
          <a:lstStyle>
            <a:lvl1pPr algn="l">
              <a:defRPr sz="1600">
                <a:solidFill>
                  <a:schemeClr val="bg1"/>
                </a:solidFill>
                <a:latin typeface="Arial (Body)"/>
                <a:cs typeface="Arial (Body)"/>
              </a:defRPr>
            </a:lvl1pPr>
          </a:lstStyle>
          <a:p>
            <a:pPr lvl="0"/>
            <a:r>
              <a:rPr lang="en-US" dirty="0"/>
              <a:t>Agenda Item Two</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243585"/>
            <a:ext cx="5879592" cy="4272196"/>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996695" y="1243585"/>
            <a:ext cx="5879592"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20040"/>
            <a:ext cx="8229600" cy="749808"/>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96696" y="1243584"/>
            <a:ext cx="7607808" cy="4270248"/>
          </a:xfrm>
          <a:prstGeom prst="rect">
            <a:avLst/>
          </a:prstGeom>
        </p:spPr>
        <p:txBody>
          <a:bodyPr vert="horz" lIns="91440" tIns="45720" rIns="91440" bIns="45720" rtlCol="0">
            <a:normAutofit/>
          </a:bodyPr>
          <a:lstStyle/>
          <a:p>
            <a:pPr lvl="0"/>
            <a:r>
              <a:rPr lang="en-US" dirty="0"/>
              <a:t>Click to edit subhead</a:t>
            </a:r>
          </a:p>
          <a:p>
            <a:pPr lvl="1"/>
            <a:r>
              <a:rPr lang="en-US" dirty="0"/>
              <a:t>Second level</a:t>
            </a:r>
          </a:p>
          <a:p>
            <a:pPr lvl="2"/>
            <a:r>
              <a:rPr lang="en-US" dirty="0"/>
              <a:t>Third level</a:t>
            </a:r>
          </a:p>
          <a:p>
            <a:pPr lvl="3"/>
            <a:r>
              <a:rPr lang="en-US" dirty="0"/>
              <a:t>Fourth level</a:t>
            </a:r>
          </a:p>
          <a:p>
            <a:pPr lvl="4"/>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51" r:id="rId4"/>
    <p:sldLayoutId id="2147483655" r:id="rId5"/>
    <p:sldLayoutId id="2147483656" r:id="rId6"/>
    <p:sldLayoutId id="2147483657" r:id="rId7"/>
    <p:sldLayoutId id="2147483653" r:id="rId8"/>
    <p:sldLayoutId id="2147483663" r:id="rId9"/>
    <p:sldLayoutId id="2147483665" r:id="rId10"/>
    <p:sldLayoutId id="2147483666" r:id="rId11"/>
    <p:sldLayoutId id="2147483664" r:id="rId12"/>
    <p:sldLayoutId id="2147483667" r:id="rId13"/>
    <p:sldLayoutId id="2147483668" r:id="rId14"/>
    <p:sldLayoutId id="2147483654" r:id="rId15"/>
    <p:sldLayoutId id="2147483659" r:id="rId16"/>
    <p:sldLayoutId id="2147483660" r:id="rId17"/>
    <p:sldLayoutId id="2147483661" r:id="rId18"/>
    <p:sldLayoutId id="2147483662" r:id="rId19"/>
    <p:sldLayoutId id="2147483669" r:id="rId20"/>
    <p:sldLayoutId id="2147483672" r:id="rId21"/>
    <p:sldLayoutId id="2147483673" r:id="rId22"/>
    <p:sldLayoutId id="2147483674" r:id="rId23"/>
    <p:sldLayoutId id="2147483675" r:id="rId24"/>
    <p:sldLayoutId id="2147483688" r:id="rId25"/>
  </p:sldLayoutIdLst>
  <p:txStyles>
    <p:titleStyle>
      <a:lvl1pPr algn="l" defTabSz="457200" rtl="0" eaLnBrk="1" latinLnBrk="0" hangingPunct="1">
        <a:spcBef>
          <a:spcPct val="0"/>
        </a:spcBef>
        <a:buNone/>
        <a:defRPr sz="2900" kern="1200">
          <a:solidFill>
            <a:srgbClr val="026CB6"/>
          </a:solidFill>
          <a:latin typeface="Arial"/>
          <a:ea typeface="+mj-ea"/>
          <a:cs typeface="+mj-cs"/>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066800"/>
            <a:ext cx="838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pic>
        <p:nvPicPr>
          <p:cNvPr id="1028" name="Picture 4" descr="ASQ powerpt templates-us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8153400" y="6488668"/>
            <a:ext cx="609600" cy="369332"/>
          </a:xfrm>
          <a:prstGeom prst="rect">
            <a:avLst/>
          </a:prstGeom>
          <a:noFill/>
        </p:spPr>
        <p:txBody>
          <a:bodyPr wrap="square" rtlCol="0">
            <a:spAutoFit/>
          </a:bodyPr>
          <a:lstStyle/>
          <a:p>
            <a:pPr algn="ctr"/>
            <a:fld id="{BC8A6437-1D89-4C80-929F-EA4D8A4A6FA8}" type="slidenum">
              <a:rPr lang="en-US" sz="1800" smtClean="0"/>
              <a:pPr algn="ctr"/>
              <a:t>‹#›</a:t>
            </a:fld>
            <a:endParaRPr lang="en-US" sz="1800" dirty="0"/>
          </a:p>
        </p:txBody>
      </p:sp>
    </p:spTree>
    <p:extLst>
      <p:ext uri="{BB962C8B-B14F-4D97-AF65-F5344CB8AC3E}">
        <p14:creationId xmlns:p14="http://schemas.microsoft.com/office/powerpoint/2010/main" val="29747215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fontAlgn="base" hangingPunct="1">
        <a:spcBef>
          <a:spcPct val="0"/>
        </a:spcBef>
        <a:spcAft>
          <a:spcPct val="0"/>
        </a:spcAft>
        <a:defRPr sz="3600">
          <a:solidFill>
            <a:schemeClr val="tx2"/>
          </a:solidFill>
          <a:latin typeface="+mj-lt"/>
          <a:ea typeface="ＭＳ Ｐゴシック" charset="-128"/>
          <a:cs typeface="+mj-cs"/>
        </a:defRPr>
      </a:lvl1pPr>
      <a:lvl2pPr algn="l" rtl="0" eaLnBrk="1" fontAlgn="base" hangingPunct="1">
        <a:spcBef>
          <a:spcPct val="0"/>
        </a:spcBef>
        <a:spcAft>
          <a:spcPct val="0"/>
        </a:spcAft>
        <a:defRPr sz="3600">
          <a:solidFill>
            <a:schemeClr val="tx2"/>
          </a:solidFill>
          <a:latin typeface="Arial" charset="0"/>
          <a:ea typeface="ＭＳ Ｐゴシック" charset="-128"/>
        </a:defRPr>
      </a:lvl2pPr>
      <a:lvl3pPr algn="l" rtl="0" eaLnBrk="1" fontAlgn="base" hangingPunct="1">
        <a:spcBef>
          <a:spcPct val="0"/>
        </a:spcBef>
        <a:spcAft>
          <a:spcPct val="0"/>
        </a:spcAft>
        <a:defRPr sz="3600">
          <a:solidFill>
            <a:schemeClr val="tx2"/>
          </a:solidFill>
          <a:latin typeface="Arial" charset="0"/>
          <a:ea typeface="ＭＳ Ｐゴシック" charset="-128"/>
        </a:defRPr>
      </a:lvl3pPr>
      <a:lvl4pPr algn="l" rtl="0" eaLnBrk="1" fontAlgn="base" hangingPunct="1">
        <a:spcBef>
          <a:spcPct val="0"/>
        </a:spcBef>
        <a:spcAft>
          <a:spcPct val="0"/>
        </a:spcAft>
        <a:defRPr sz="3600">
          <a:solidFill>
            <a:schemeClr val="tx2"/>
          </a:solidFill>
          <a:latin typeface="Arial" charset="0"/>
          <a:ea typeface="ＭＳ Ｐゴシック" charset="-128"/>
        </a:defRPr>
      </a:lvl4pPr>
      <a:lvl5pPr algn="l" rtl="0" eaLnBrk="1" fontAlgn="base" hangingPunct="1">
        <a:spcBef>
          <a:spcPct val="0"/>
        </a:spcBef>
        <a:spcAft>
          <a:spcPct val="0"/>
        </a:spcAft>
        <a:defRPr sz="3600">
          <a:solidFill>
            <a:schemeClr val="tx2"/>
          </a:solidFill>
          <a:latin typeface="Arial" charset="0"/>
          <a:ea typeface="ＭＳ Ｐゴシック" charset="-128"/>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2.jp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mailto:jbreckline@att.net"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hyperlink" Target="http://www.asqfortworth.org/wcqi-ft-worth.html" TargetMode="External"/><Relationship Id="rId3" Type="http://schemas.openxmlformats.org/officeDocument/2006/relationships/hyperlink" Target="http://asq.org/wcqi/speakers.aspx" TargetMode="External"/><Relationship Id="rId7" Type="http://schemas.openxmlformats.org/officeDocument/2006/relationships/hyperlink" Target="http://www.asqfortworth.org/wcqi-volunteers.html" TargetMode="External"/><Relationship Id="rId2" Type="http://schemas.openxmlformats.org/officeDocument/2006/relationships/hyperlink" Target="http://asq.org/wcqi/program.aspx" TargetMode="External"/><Relationship Id="rId1" Type="http://schemas.openxmlformats.org/officeDocument/2006/relationships/slideLayout" Target="../slideLayouts/slideLayout8.xml"/><Relationship Id="rId6" Type="http://schemas.openxmlformats.org/officeDocument/2006/relationships/hyperlink" Target="https://www.fortworth.com/" TargetMode="External"/><Relationship Id="rId5" Type="http://schemas.openxmlformats.org/officeDocument/2006/relationships/hyperlink" Target="https://www.fortworth.com/meetings/convention-center/" TargetMode="External"/><Relationship Id="rId4" Type="http://schemas.openxmlformats.org/officeDocument/2006/relationships/hyperlink" Target="http://asq.org/team-excellence/index.aspx"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prdweb.asq.org/ecommerce/conference/"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hyperlink" Target="https://asq.co1.qualtrics.com/jfe/form/SV_esboIsU8qEtsRal"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mailto:pstamps@sections.asq.org" TargetMode="External"/><Relationship Id="rId2" Type="http://schemas.openxmlformats.org/officeDocument/2006/relationships/hyperlink" Target="mailto:dgreer82@gmail.com"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2800" b="1" dirty="0"/>
              <a:t>2019 ASQ World Conference on Quality and Improvement</a:t>
            </a:r>
            <a:endParaRPr lang="en-US" sz="2800" dirty="0"/>
          </a:p>
        </p:txBody>
      </p:sp>
      <p:sp>
        <p:nvSpPr>
          <p:cNvPr id="11" name="Subtitle 10"/>
          <p:cNvSpPr>
            <a:spLocks noGrp="1"/>
          </p:cNvSpPr>
          <p:nvPr>
            <p:ph type="subTitle" idx="1"/>
          </p:nvPr>
        </p:nvSpPr>
        <p:spPr>
          <a:xfrm>
            <a:off x="339970" y="5409546"/>
            <a:ext cx="6400800" cy="804052"/>
          </a:xfrm>
        </p:spPr>
        <p:txBody>
          <a:bodyPr>
            <a:normAutofit/>
          </a:bodyPr>
          <a:lstStyle/>
          <a:p>
            <a:r>
              <a:rPr lang="en-US" dirty="0"/>
              <a:t>Site Volunteer Training and Evaluation</a:t>
            </a:r>
          </a:p>
          <a:p>
            <a:r>
              <a:rPr lang="en-US" dirty="0"/>
              <a:t>Fort Worth Convention Center, Fort Worth, TX</a:t>
            </a:r>
          </a:p>
          <a:p>
            <a:endParaRPr lang="en-US" dirty="0"/>
          </a:p>
        </p:txBody>
      </p:sp>
      <p:sp>
        <p:nvSpPr>
          <p:cNvPr id="12" name="Text Placeholder 11"/>
          <p:cNvSpPr>
            <a:spLocks noGrp="1"/>
          </p:cNvSpPr>
          <p:nvPr>
            <p:ph type="body" sz="quarter" idx="11"/>
          </p:nvPr>
        </p:nvSpPr>
        <p:spPr>
          <a:xfrm>
            <a:off x="339970" y="6213598"/>
            <a:ext cx="5851280" cy="350960"/>
          </a:xfrm>
        </p:spPr>
        <p:txBody>
          <a:bodyPr>
            <a:normAutofit fontScale="55000" lnSpcReduction="20000"/>
          </a:bodyPr>
          <a:lstStyle/>
          <a:p>
            <a:r>
              <a:rPr lang="en-US" sz="2200" b="1" dirty="0"/>
              <a:t>May 18-22, 2019</a:t>
            </a:r>
            <a:br>
              <a:rPr lang="en-US" dirty="0"/>
            </a:br>
            <a:endParaRPr lang="en-US" dirty="0"/>
          </a:p>
        </p:txBody>
      </p:sp>
      <p:pic>
        <p:nvPicPr>
          <p:cNvPr id="14" name="Picture Placeholder 13" descr="Cover Graphic-28.jpg"/>
          <p:cNvPicPr>
            <a:picLocks noGrp="1" noChangeAspect="1"/>
          </p:cNvPicPr>
          <p:nvPr>
            <p:ph type="pic" sz="quarter" idx="13"/>
          </p:nvPr>
        </p:nvPicPr>
        <p:blipFill>
          <a:blip r:embed="rId3"/>
          <a:srcRect l="-7" r="-7"/>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478-0A53-497E-9282-E67FAA51E5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D37943-48B3-417C-AC24-F3165963F831}"/>
              </a:ext>
            </a:extLst>
          </p:cNvPr>
          <p:cNvSpPr>
            <a:spLocks noGrp="1"/>
          </p:cNvSpPr>
          <p:nvPr>
            <p:ph type="body" sz="quarter" idx="10"/>
          </p:nvPr>
        </p:nvSpPr>
        <p:spPr>
          <a:xfrm>
            <a:off x="996694" y="1339384"/>
            <a:ext cx="8077637" cy="5340090"/>
          </a:xfrm>
        </p:spPr>
        <p:txBody>
          <a:bodyPr>
            <a:noAutofit/>
          </a:bodyPr>
          <a:lstStyle/>
          <a:p>
            <a:r>
              <a:rPr lang="en-US" sz="2400" dirty="0"/>
              <a:t>Session Types</a:t>
            </a:r>
          </a:p>
          <a:p>
            <a:pPr>
              <a:buFont typeface="Arial" panose="020B0604020202020204" pitchFamily="34" charset="0"/>
              <a:buChar char="•"/>
            </a:pPr>
            <a:r>
              <a:rPr lang="en-US" sz="1800" b="1" dirty="0"/>
              <a:t>LIVE Case Studies:</a:t>
            </a:r>
            <a:r>
              <a:rPr lang="en-US" sz="1800" dirty="0"/>
              <a:t> These unique sessions will take you on a journey through successful quality projects from around the world. Hear how other companies have made a significant impact on their organizations using proven quality methodologies, tools and techniques. </a:t>
            </a:r>
          </a:p>
          <a:p>
            <a:pPr>
              <a:buFont typeface="Arial" panose="020B0604020202020204" pitchFamily="34" charset="0"/>
              <a:buChar char="•"/>
            </a:pPr>
            <a:r>
              <a:rPr lang="en-US" sz="1800" b="1" dirty="0"/>
              <a:t>Quality 4.0 Theater Sessions: </a:t>
            </a:r>
            <a:r>
              <a:rPr lang="en-US" sz="1800" dirty="0"/>
              <a:t>Whether it be called Industry 4.0, Disruptive Technology or the Digital Revolution, the exponential growth of technology is rapidly changing the workforce, workplace and markets that organizations serve. These “TED-Style” talks explore the impact that artificial intelligence, robotics and other technological advances will have on organizations as well as the future of quality and the quality professional.</a:t>
            </a:r>
          </a:p>
        </p:txBody>
      </p:sp>
      <p:pic>
        <p:nvPicPr>
          <p:cNvPr id="5" name="Picture 4">
            <a:extLst>
              <a:ext uri="{FF2B5EF4-FFF2-40B4-BE49-F238E27FC236}">
                <a16:creationId xmlns:a16="http://schemas.microsoft.com/office/drawing/2014/main" id="{6182B8D9-82C9-4A61-A31C-060999728020}"/>
              </a:ext>
            </a:extLst>
          </p:cNvPr>
          <p:cNvPicPr>
            <a:picLocks noChangeAspect="1"/>
          </p:cNvPicPr>
          <p:nvPr/>
        </p:nvPicPr>
        <p:blipFill>
          <a:blip r:embed="rId3"/>
          <a:stretch>
            <a:fillRect/>
          </a:stretch>
        </p:blipFill>
        <p:spPr>
          <a:xfrm>
            <a:off x="0" y="2067"/>
            <a:ext cx="9144000" cy="1333500"/>
          </a:xfrm>
          <a:prstGeom prst="rect">
            <a:avLst/>
          </a:prstGeom>
        </p:spPr>
      </p:pic>
    </p:spTree>
    <p:extLst>
      <p:ext uri="{BB962C8B-B14F-4D97-AF65-F5344CB8AC3E}">
        <p14:creationId xmlns:p14="http://schemas.microsoft.com/office/powerpoint/2010/main" val="350369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A6C4E-BB75-4952-98CC-B0F31E84791F}"/>
              </a:ext>
            </a:extLst>
          </p:cNvPr>
          <p:cNvSpPr txBox="1"/>
          <p:nvPr/>
        </p:nvSpPr>
        <p:spPr>
          <a:xfrm>
            <a:off x="1332411" y="4241074"/>
            <a:ext cx="7132320" cy="1865126"/>
          </a:xfrm>
          <a:prstGeom prst="rect">
            <a:avLst/>
          </a:prstGeom>
          <a:noFill/>
        </p:spPr>
        <p:txBody>
          <a:bodyPr wrap="square" rtlCol="0">
            <a:spAutoFit/>
          </a:bodyPr>
          <a:lstStyle/>
          <a:p>
            <a:pPr marL="342900" indent="-342900">
              <a:spcBef>
                <a:spcPct val="20000"/>
              </a:spcBef>
              <a:buFont typeface="Arial" pitchFamily="34" charset="0"/>
              <a:buChar char="•"/>
            </a:pPr>
            <a:r>
              <a:rPr lang="en-US" dirty="0">
                <a:latin typeface="Arial" panose="020B0604020202020204" pitchFamily="34" charset="0"/>
                <a:cs typeface="Arial" panose="020B0604020202020204" pitchFamily="34" charset="0"/>
              </a:rPr>
              <a:t>Only persons holding a Green, Black or Blue badge are allowed to attend sessions.</a:t>
            </a:r>
          </a:p>
          <a:p>
            <a:pPr>
              <a:spcBef>
                <a:spcPct val="20000"/>
              </a:spcBef>
            </a:pPr>
            <a:endParaRPr lang="en-US" dirty="0">
              <a:latin typeface="Arial" panose="020B0604020202020204" pitchFamily="34" charset="0"/>
              <a:cs typeface="Arial" panose="020B0604020202020204" pitchFamily="34" charset="0"/>
            </a:endParaRPr>
          </a:p>
          <a:p>
            <a:pPr marL="342900" indent="-342900">
              <a:spcBef>
                <a:spcPct val="20000"/>
              </a:spcBef>
              <a:buFont typeface="Arial" pitchFamily="34" charset="0"/>
              <a:buChar char="•"/>
            </a:pPr>
            <a:r>
              <a:rPr lang="en-US" b="1" dirty="0">
                <a:solidFill>
                  <a:srgbClr val="FF0000"/>
                </a:solidFill>
                <a:latin typeface="Arial" panose="020B0604020202020204" pitchFamily="34" charset="0"/>
                <a:cs typeface="Arial" panose="020B0604020202020204" pitchFamily="34" charset="0"/>
              </a:rPr>
              <a:t>Persons with a Red badge &amp; Persons without a badge should not be admitted to sessions</a:t>
            </a:r>
            <a:r>
              <a:rPr lang="en-US" dirty="0">
                <a:solidFill>
                  <a:srgbClr val="FF0000"/>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endParaRPr lang="en-US" dirty="0"/>
          </a:p>
        </p:txBody>
      </p:sp>
      <p:sp>
        <p:nvSpPr>
          <p:cNvPr id="2" name="Title 1"/>
          <p:cNvSpPr>
            <a:spLocks noGrp="1"/>
          </p:cNvSpPr>
          <p:nvPr>
            <p:ph type="title"/>
          </p:nvPr>
        </p:nvSpPr>
        <p:spPr>
          <a:xfrm>
            <a:off x="828675" y="1331220"/>
            <a:ext cx="7350035" cy="749808"/>
          </a:xfrm>
        </p:spPr>
        <p:txBody>
          <a:bodyPr>
            <a:normAutofit/>
          </a:bodyPr>
          <a:lstStyle/>
          <a:p>
            <a:r>
              <a:rPr lang="en-US" altLang="en-US" sz="2400" dirty="0"/>
              <a:t>Attendee Badge Color Codes</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454699691"/>
              </p:ext>
            </p:extLst>
          </p:nvPr>
        </p:nvGraphicFramePr>
        <p:xfrm>
          <a:off x="828675" y="1942022"/>
          <a:ext cx="7543800" cy="2281645"/>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53993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21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734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218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Text Box 42"/>
          <p:cNvSpPr txBox="1">
            <a:spLocks noChangeArrowheads="1"/>
          </p:cNvSpPr>
          <p:nvPr/>
        </p:nvSpPr>
        <p:spPr bwMode="auto">
          <a:xfrm>
            <a:off x="2249489" y="2004477"/>
            <a:ext cx="612298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200" b="1" dirty="0">
                <a:latin typeface="Arial" charset="0"/>
              </a:rPr>
              <a:t>Attendee    </a:t>
            </a:r>
          </a:p>
        </p:txBody>
      </p:sp>
      <p:sp>
        <p:nvSpPr>
          <p:cNvPr id="8" name="Text Box 49"/>
          <p:cNvSpPr txBox="1">
            <a:spLocks noChangeArrowheads="1"/>
          </p:cNvSpPr>
          <p:nvPr/>
        </p:nvSpPr>
        <p:spPr bwMode="auto">
          <a:xfrm>
            <a:off x="2201862" y="3117437"/>
            <a:ext cx="61229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200" b="1" dirty="0">
                <a:latin typeface="Arial" charset="0"/>
              </a:rPr>
              <a:t>Speaker    </a:t>
            </a:r>
            <a:endParaRPr lang="en-US" altLang="en-US" sz="2200" dirty="0">
              <a:latin typeface="Arial" charset="0"/>
            </a:endParaRPr>
          </a:p>
        </p:txBody>
      </p:sp>
      <p:sp>
        <p:nvSpPr>
          <p:cNvPr id="9" name="Text Box 54"/>
          <p:cNvSpPr txBox="1">
            <a:spLocks noChangeArrowheads="1"/>
          </p:cNvSpPr>
          <p:nvPr/>
        </p:nvSpPr>
        <p:spPr bwMode="auto">
          <a:xfrm>
            <a:off x="2153444" y="3723852"/>
            <a:ext cx="617140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a:r>
              <a:rPr lang="en-US" altLang="en-US" sz="2200" b="1" dirty="0">
                <a:latin typeface="Arial" charset="0"/>
              </a:rPr>
              <a:t>Exhibit Hall</a:t>
            </a:r>
          </a:p>
        </p:txBody>
      </p:sp>
      <p:sp>
        <p:nvSpPr>
          <p:cNvPr id="10" name="Text Box 55"/>
          <p:cNvSpPr txBox="1">
            <a:spLocks noChangeArrowheads="1"/>
          </p:cNvSpPr>
          <p:nvPr/>
        </p:nvSpPr>
        <p:spPr bwMode="auto">
          <a:xfrm>
            <a:off x="2177653" y="2610932"/>
            <a:ext cx="61229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a:r>
              <a:rPr lang="en-US" altLang="en-US" sz="2200" b="1" dirty="0">
                <a:latin typeface="Arial" charset="0"/>
              </a:rPr>
              <a:t>Staff / Volunteer</a:t>
            </a:r>
          </a:p>
        </p:txBody>
      </p:sp>
      <p:pic>
        <p:nvPicPr>
          <p:cNvPr id="16" name="Picture 15">
            <a:extLst>
              <a:ext uri="{FF2B5EF4-FFF2-40B4-BE49-F238E27FC236}">
                <a16:creationId xmlns:a16="http://schemas.microsoft.com/office/drawing/2014/main" id="{56824796-7F26-4E07-AD7A-135C7AAD5F60}"/>
              </a:ext>
            </a:extLst>
          </p:cNvPr>
          <p:cNvPicPr>
            <a:picLocks noChangeAspect="1"/>
          </p:cNvPicPr>
          <p:nvPr/>
        </p:nvPicPr>
        <p:blipFill>
          <a:blip r:embed="rId3"/>
          <a:stretch>
            <a:fillRect/>
          </a:stretch>
        </p:blipFill>
        <p:spPr>
          <a:xfrm>
            <a:off x="0" y="2067"/>
            <a:ext cx="9144000" cy="1333500"/>
          </a:xfrm>
          <a:prstGeom prst="rect">
            <a:avLst/>
          </a:prstGeom>
        </p:spPr>
      </p:pic>
      <p:sp>
        <p:nvSpPr>
          <p:cNvPr id="15" name="TextBox 3">
            <a:extLst>
              <a:ext uri="{FF2B5EF4-FFF2-40B4-BE49-F238E27FC236}">
                <a16:creationId xmlns:a16="http://schemas.microsoft.com/office/drawing/2014/main" id="{61336D18-BBCB-4081-9CF3-CF72442DA0AF}"/>
              </a:ext>
            </a:extLst>
          </p:cNvPr>
          <p:cNvSpPr txBox="1">
            <a:spLocks noChangeArrowheads="1"/>
          </p:cNvSpPr>
          <p:nvPr/>
        </p:nvSpPr>
        <p:spPr bwMode="auto">
          <a:xfrm>
            <a:off x="828675" y="1925897"/>
            <a:ext cx="1372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800" dirty="0">
                <a:solidFill>
                  <a:schemeClr val="bg1"/>
                </a:solidFill>
                <a:latin typeface="Impact" charset="0"/>
                <a:ea typeface="Impact" charset="0"/>
                <a:cs typeface="Impact" charset="0"/>
              </a:rPr>
              <a:t>Green</a:t>
            </a:r>
          </a:p>
        </p:txBody>
      </p:sp>
      <p:sp>
        <p:nvSpPr>
          <p:cNvPr id="17" name="TextBox 37">
            <a:extLst>
              <a:ext uri="{FF2B5EF4-FFF2-40B4-BE49-F238E27FC236}">
                <a16:creationId xmlns:a16="http://schemas.microsoft.com/office/drawing/2014/main" id="{DF36AE45-FDBF-44E3-A73C-9994C24EE13F}"/>
              </a:ext>
            </a:extLst>
          </p:cNvPr>
          <p:cNvSpPr txBox="1">
            <a:spLocks noChangeArrowheads="1"/>
          </p:cNvSpPr>
          <p:nvPr/>
        </p:nvSpPr>
        <p:spPr bwMode="auto">
          <a:xfrm>
            <a:off x="771525" y="3106506"/>
            <a:ext cx="137239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800" dirty="0">
                <a:solidFill>
                  <a:schemeClr val="bg1"/>
                </a:solidFill>
                <a:latin typeface="Impact" charset="0"/>
                <a:ea typeface="Impact" charset="0"/>
                <a:cs typeface="Impact" charset="0"/>
              </a:rPr>
              <a:t>Blue</a:t>
            </a:r>
          </a:p>
        </p:txBody>
      </p:sp>
      <p:sp>
        <p:nvSpPr>
          <p:cNvPr id="18" name="TextBox 38">
            <a:extLst>
              <a:ext uri="{FF2B5EF4-FFF2-40B4-BE49-F238E27FC236}">
                <a16:creationId xmlns:a16="http://schemas.microsoft.com/office/drawing/2014/main" id="{7DAD4441-388B-4193-8F01-B6A0A4B25691}"/>
              </a:ext>
            </a:extLst>
          </p:cNvPr>
          <p:cNvSpPr txBox="1">
            <a:spLocks noChangeArrowheads="1"/>
          </p:cNvSpPr>
          <p:nvPr/>
        </p:nvSpPr>
        <p:spPr bwMode="auto">
          <a:xfrm>
            <a:off x="807641" y="3643059"/>
            <a:ext cx="13247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800" dirty="0">
                <a:solidFill>
                  <a:schemeClr val="bg1"/>
                </a:solidFill>
                <a:latin typeface="Impact" charset="0"/>
                <a:ea typeface="Impact" charset="0"/>
                <a:cs typeface="Impact" charset="0"/>
              </a:rPr>
              <a:t>Red</a:t>
            </a:r>
          </a:p>
        </p:txBody>
      </p:sp>
      <p:sp>
        <p:nvSpPr>
          <p:cNvPr id="19" name="TextBox 39">
            <a:extLst>
              <a:ext uri="{FF2B5EF4-FFF2-40B4-BE49-F238E27FC236}">
                <a16:creationId xmlns:a16="http://schemas.microsoft.com/office/drawing/2014/main" id="{B51EBB41-57F1-4C6A-8898-61B0CD1AD96D}"/>
              </a:ext>
            </a:extLst>
          </p:cNvPr>
          <p:cNvSpPr txBox="1">
            <a:spLocks noChangeArrowheads="1"/>
          </p:cNvSpPr>
          <p:nvPr/>
        </p:nvSpPr>
        <p:spPr bwMode="auto">
          <a:xfrm>
            <a:off x="828674" y="2528364"/>
            <a:ext cx="1372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sz="2800" dirty="0">
                <a:solidFill>
                  <a:schemeClr val="bg1"/>
                </a:solidFill>
                <a:latin typeface="Impact" charset="0"/>
                <a:ea typeface="Impact" charset="0"/>
                <a:cs typeface="Impact" charset="0"/>
              </a:rPr>
              <a:t>Black</a:t>
            </a:r>
          </a:p>
        </p:txBody>
      </p:sp>
    </p:spTree>
    <p:extLst>
      <p:ext uri="{BB962C8B-B14F-4D97-AF65-F5344CB8AC3E}">
        <p14:creationId xmlns:p14="http://schemas.microsoft.com/office/powerpoint/2010/main" val="147359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5567"/>
            <a:ext cx="8229600" cy="588265"/>
          </a:xfrm>
        </p:spPr>
        <p:txBody>
          <a:bodyPr>
            <a:normAutofit/>
          </a:bodyPr>
          <a:lstStyle/>
          <a:p>
            <a:r>
              <a:rPr lang="en-US" altLang="en-US" sz="2400" dirty="0"/>
              <a:t>Volunteer Registration</a:t>
            </a:r>
            <a:endParaRPr lang="en-US" sz="2400" dirty="0"/>
          </a:p>
        </p:txBody>
      </p:sp>
      <p:sp>
        <p:nvSpPr>
          <p:cNvPr id="3" name="Text Placeholder 2"/>
          <p:cNvSpPr>
            <a:spLocks noGrp="1"/>
          </p:cNvSpPr>
          <p:nvPr>
            <p:ph type="body" sz="quarter" idx="10"/>
          </p:nvPr>
        </p:nvSpPr>
        <p:spPr>
          <a:xfrm>
            <a:off x="969800" y="1800934"/>
            <a:ext cx="7779005" cy="4913377"/>
          </a:xfrm>
        </p:spPr>
        <p:txBody>
          <a:bodyPr>
            <a:normAutofit fontScale="47500" lnSpcReduction="20000"/>
          </a:bodyPr>
          <a:lstStyle/>
          <a:p>
            <a:pPr marL="0" indent="0">
              <a:defRPr/>
            </a:pPr>
            <a:r>
              <a:rPr lang="en-US" altLang="en-US" sz="3800" dirty="0">
                <a:solidFill>
                  <a:srgbClr val="0070C0"/>
                </a:solidFill>
              </a:rPr>
              <a:t>As a volunteer, the conference fee is at no cost if you work all your scheduled activities. Y</a:t>
            </a:r>
            <a:r>
              <a:rPr lang="en-US" sz="3800" dirty="0"/>
              <a:t>our registration </a:t>
            </a:r>
            <a:r>
              <a:rPr lang="en-US" sz="3800" u="sng" dirty="0">
                <a:solidFill>
                  <a:srgbClr val="00B050"/>
                </a:solidFill>
              </a:rPr>
              <a:t>includes</a:t>
            </a:r>
            <a:r>
              <a:rPr lang="en-US" sz="3800" dirty="0"/>
              <a:t> admission to the following: </a:t>
            </a:r>
          </a:p>
          <a:p>
            <a:pPr>
              <a:defRPr/>
            </a:pPr>
            <a:endParaRPr lang="en-US" sz="2400" dirty="0"/>
          </a:p>
          <a:p>
            <a:pPr marL="342900" lvl="1" indent="-342900">
              <a:buFont typeface="Arial" panose="020B0604020202020204" pitchFamily="34" charset="0"/>
              <a:buChar char="•"/>
              <a:defRPr/>
            </a:pPr>
            <a:r>
              <a:rPr lang="en-US" sz="3400" dirty="0"/>
              <a:t>Keynote Speaker Sessions </a:t>
            </a:r>
          </a:p>
          <a:p>
            <a:pPr marL="342900" lvl="1" indent="-342900">
              <a:buFont typeface="Arial" panose="020B0604020202020204" pitchFamily="34" charset="0"/>
              <a:buChar char="•"/>
              <a:defRPr/>
            </a:pPr>
            <a:r>
              <a:rPr lang="en-US" sz="3400" dirty="0"/>
              <a:t>WCQI Concurrent Sessions </a:t>
            </a:r>
          </a:p>
          <a:p>
            <a:pPr marL="342900" lvl="1" indent="-342900">
              <a:buFont typeface="Arial" panose="020B0604020202020204" pitchFamily="34" charset="0"/>
              <a:buChar char="•"/>
              <a:defRPr/>
            </a:pPr>
            <a:r>
              <a:rPr lang="en-US" sz="3400" dirty="0"/>
              <a:t>Workshops </a:t>
            </a:r>
          </a:p>
          <a:p>
            <a:pPr marL="342900" lvl="1" indent="-342900">
              <a:buFont typeface="Arial" panose="020B0604020202020204" pitchFamily="34" charset="0"/>
              <a:buChar char="•"/>
              <a:defRPr/>
            </a:pPr>
            <a:r>
              <a:rPr lang="en-US" sz="3400" dirty="0"/>
              <a:t>Industry Sessions </a:t>
            </a:r>
          </a:p>
          <a:p>
            <a:pPr marL="342900" lvl="1" indent="-342900">
              <a:buFont typeface="Arial" panose="020B0604020202020204" pitchFamily="34" charset="0"/>
              <a:buChar char="•"/>
              <a:defRPr/>
            </a:pPr>
            <a:r>
              <a:rPr lang="en-US" sz="3400" dirty="0"/>
              <a:t>Professional Sessions </a:t>
            </a:r>
          </a:p>
          <a:p>
            <a:pPr marL="342900" lvl="1" indent="-342900">
              <a:buFont typeface="Arial" panose="020B0604020202020204" pitchFamily="34" charset="0"/>
              <a:buChar char="•"/>
              <a:defRPr/>
            </a:pPr>
            <a:r>
              <a:rPr lang="en-US" sz="3400" dirty="0"/>
              <a:t>Exhibit Hall </a:t>
            </a:r>
          </a:p>
          <a:p>
            <a:pPr marL="455612" lvl="1">
              <a:defRPr/>
            </a:pPr>
            <a:endParaRPr lang="en-US" sz="2600" dirty="0"/>
          </a:p>
          <a:p>
            <a:pPr>
              <a:defRPr/>
            </a:pPr>
            <a:r>
              <a:rPr lang="en-US" sz="3800" dirty="0"/>
              <a:t>Your registration as a volunteer </a:t>
            </a:r>
            <a:r>
              <a:rPr lang="en-US" sz="3800" u="sng" dirty="0">
                <a:solidFill>
                  <a:srgbClr val="FF0000"/>
                </a:solidFill>
              </a:rPr>
              <a:t>does not include:</a:t>
            </a:r>
          </a:p>
          <a:p>
            <a:pPr>
              <a:defRPr/>
            </a:pPr>
            <a:endParaRPr lang="en-US" sz="2400" u="sng" dirty="0"/>
          </a:p>
          <a:p>
            <a:pPr marL="342900" lvl="1" indent="-342900">
              <a:buFont typeface="Arial" panose="020B0604020202020204" pitchFamily="34" charset="0"/>
              <a:buChar char="•"/>
              <a:defRPr/>
            </a:pPr>
            <a:r>
              <a:rPr lang="en-US" sz="3400" dirty="0"/>
              <a:t>Member-Leader events (separate registration)</a:t>
            </a:r>
          </a:p>
          <a:p>
            <a:pPr marL="342900" lvl="1" indent="-342900">
              <a:buFont typeface="Arial" panose="020B0604020202020204" pitchFamily="34" charset="0"/>
              <a:buChar char="•"/>
              <a:defRPr/>
            </a:pPr>
            <a:r>
              <a:rPr lang="en-US" sz="3400" dirty="0"/>
              <a:t>“Invitation Only” events </a:t>
            </a:r>
          </a:p>
          <a:p>
            <a:pPr marL="342900" lvl="1" indent="-342900">
              <a:buFont typeface="Arial" panose="020B0604020202020204" pitchFamily="34" charset="0"/>
              <a:buChar char="•"/>
              <a:defRPr/>
            </a:pPr>
            <a:r>
              <a:rPr lang="en-US" sz="3400" dirty="0"/>
              <a:t>Meals or Tuesday Evening Reception</a:t>
            </a:r>
          </a:p>
          <a:p>
            <a:pPr marL="342900" lvl="1" indent="-342900">
              <a:buFont typeface="Arial" panose="020B0604020202020204" pitchFamily="34" charset="0"/>
              <a:buChar char="•"/>
              <a:defRPr/>
            </a:pPr>
            <a:r>
              <a:rPr lang="en-US" sz="3400" dirty="0"/>
              <a:t>Events requiring a special ticket for an additional fee </a:t>
            </a:r>
          </a:p>
          <a:p>
            <a:pPr marL="342900" lvl="1" indent="-342900">
              <a:buFont typeface="Arial" panose="020B0604020202020204" pitchFamily="34" charset="0"/>
              <a:buChar char="•"/>
              <a:defRPr/>
            </a:pPr>
            <a:r>
              <a:rPr lang="en-US" sz="3400" dirty="0"/>
              <a:t>Parking</a:t>
            </a:r>
          </a:p>
        </p:txBody>
      </p:sp>
      <p:pic>
        <p:nvPicPr>
          <p:cNvPr id="5" name="Picture 4">
            <a:extLst>
              <a:ext uri="{FF2B5EF4-FFF2-40B4-BE49-F238E27FC236}">
                <a16:creationId xmlns:a16="http://schemas.microsoft.com/office/drawing/2014/main" id="{1693B18B-586B-40CC-BE55-20B029C40271}"/>
              </a:ext>
            </a:extLst>
          </p:cNvPr>
          <p:cNvPicPr>
            <a:picLocks noChangeAspect="1"/>
          </p:cNvPicPr>
          <p:nvPr/>
        </p:nvPicPr>
        <p:blipFill>
          <a:blip r:embed="rId3"/>
          <a:stretch>
            <a:fillRect/>
          </a:stretch>
        </p:blipFill>
        <p:spPr>
          <a:xfrm>
            <a:off x="0" y="2067"/>
            <a:ext cx="9144000" cy="1333500"/>
          </a:xfrm>
          <a:prstGeom prst="rect">
            <a:avLst/>
          </a:prstGeom>
        </p:spPr>
      </p:pic>
    </p:spTree>
    <p:extLst>
      <p:ext uri="{BB962C8B-B14F-4D97-AF65-F5344CB8AC3E}">
        <p14:creationId xmlns:p14="http://schemas.microsoft.com/office/powerpoint/2010/main" val="1147313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CC20-3274-4FE4-B508-4ED1ACF57F3B}"/>
              </a:ext>
            </a:extLst>
          </p:cNvPr>
          <p:cNvSpPr>
            <a:spLocks noGrp="1"/>
          </p:cNvSpPr>
          <p:nvPr>
            <p:ph type="title"/>
          </p:nvPr>
        </p:nvSpPr>
        <p:spPr/>
        <p:txBody>
          <a:bodyPr/>
          <a:lstStyle/>
          <a:p>
            <a:r>
              <a:rPr lang="en-US" dirty="0"/>
              <a:t>Volunteer Roles and Responsibilities</a:t>
            </a:r>
          </a:p>
        </p:txBody>
      </p:sp>
      <p:sp>
        <p:nvSpPr>
          <p:cNvPr id="3" name="Text Placeholder 2">
            <a:extLst>
              <a:ext uri="{FF2B5EF4-FFF2-40B4-BE49-F238E27FC236}">
                <a16:creationId xmlns:a16="http://schemas.microsoft.com/office/drawing/2014/main" id="{A62805D2-7155-46E0-AD05-D1EDF15D8355}"/>
              </a:ext>
            </a:extLst>
          </p:cNvPr>
          <p:cNvSpPr>
            <a:spLocks noGrp="1"/>
          </p:cNvSpPr>
          <p:nvPr>
            <p:ph type="body" sz="quarter" idx="10"/>
          </p:nvPr>
        </p:nvSpPr>
        <p:spPr/>
        <p:txBody>
          <a:bodyPr/>
          <a:lstStyle/>
          <a:p>
            <a:pPr>
              <a:buFont typeface="Wingdings" panose="05000000000000000000" pitchFamily="2" charset="2"/>
              <a:buChar char="Ø"/>
            </a:pPr>
            <a:r>
              <a:rPr lang="en-US" dirty="0"/>
              <a:t>Roles</a:t>
            </a:r>
          </a:p>
          <a:p>
            <a:pPr>
              <a:buFont typeface="Wingdings" panose="05000000000000000000" pitchFamily="2" charset="2"/>
              <a:buChar char="Ø"/>
            </a:pPr>
            <a:r>
              <a:rPr lang="en-US" dirty="0"/>
              <a:t>Responsibilities</a:t>
            </a:r>
          </a:p>
          <a:p>
            <a:pPr>
              <a:buFont typeface="Wingdings" panose="05000000000000000000" pitchFamily="2" charset="2"/>
              <a:buChar char="Ø"/>
            </a:pPr>
            <a:r>
              <a:rPr lang="en-US" dirty="0"/>
              <a:t>Notification Requirements</a:t>
            </a:r>
          </a:p>
        </p:txBody>
      </p:sp>
    </p:spTree>
    <p:extLst>
      <p:ext uri="{BB962C8B-B14F-4D97-AF65-F5344CB8AC3E}">
        <p14:creationId xmlns:p14="http://schemas.microsoft.com/office/powerpoint/2010/main" val="108394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Volunteer Roles</a:t>
            </a:r>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521065582"/>
              </p:ext>
            </p:extLst>
          </p:nvPr>
        </p:nvGraphicFramePr>
        <p:xfrm>
          <a:off x="618490" y="1243584"/>
          <a:ext cx="7724140" cy="3444375"/>
        </p:xfrm>
        <a:graphic>
          <a:graphicData uri="http://schemas.openxmlformats.org/drawingml/2006/table">
            <a:tbl>
              <a:tblPr/>
              <a:tblGrid>
                <a:gridCol w="4538928">
                  <a:extLst>
                    <a:ext uri="{9D8B030D-6E8A-4147-A177-3AD203B41FA5}">
                      <a16:colId xmlns:a16="http://schemas.microsoft.com/office/drawing/2014/main" val="20000"/>
                    </a:ext>
                  </a:extLst>
                </a:gridCol>
                <a:gridCol w="3185212">
                  <a:extLst>
                    <a:ext uri="{9D8B030D-6E8A-4147-A177-3AD203B41FA5}">
                      <a16:colId xmlns:a16="http://schemas.microsoft.com/office/drawing/2014/main" val="20001"/>
                    </a:ext>
                  </a:extLst>
                </a:gridCol>
              </a:tblGrid>
              <a:tr h="701056">
                <a:tc>
                  <a:txBody>
                    <a:bodyPr/>
                    <a:lstStyle/>
                    <a:p>
                      <a:pPr algn="ctr" fontAlgn="b"/>
                      <a:r>
                        <a:rPr lang="en-US" sz="1600" b="1" i="0" u="none" strike="noStrike" dirty="0">
                          <a:solidFill>
                            <a:schemeClr val="bg1"/>
                          </a:solidFill>
                          <a:effectLst/>
                          <a:latin typeface="Arial (Body)"/>
                        </a:rPr>
                        <a:t>ROLES</a:t>
                      </a:r>
                    </a:p>
                  </a:txBody>
                  <a:tcPr marT="45728" marB="457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algn="ctr" fontAlgn="b"/>
                      <a:r>
                        <a:rPr lang="en-US" sz="1600" b="1" i="0" u="none" strike="noStrike" dirty="0">
                          <a:solidFill>
                            <a:schemeClr val="bg1"/>
                          </a:solidFill>
                          <a:effectLst/>
                          <a:latin typeface="Arial (Body)"/>
                        </a:rPr>
                        <a:t>VOLUNTEERS FOR EACH SESSION OR LOCATION</a:t>
                      </a:r>
                    </a:p>
                  </a:txBody>
                  <a:tcPr marT="45728" marB="457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10000"/>
                  </a:ext>
                </a:extLst>
              </a:tr>
              <a:tr h="640104">
                <a:tc>
                  <a:txBody>
                    <a:bodyPr/>
                    <a:lstStyle/>
                    <a:p>
                      <a:pPr algn="l" fontAlgn="ctr"/>
                      <a:r>
                        <a:rPr lang="en-US" sz="1800" b="1" i="0" u="none" strike="noStrike" dirty="0">
                          <a:solidFill>
                            <a:schemeClr val="tx1"/>
                          </a:solidFill>
                          <a:effectLst/>
                          <a:latin typeface="Arial (Body)"/>
                        </a:rPr>
                        <a:t>Session</a:t>
                      </a:r>
                      <a:r>
                        <a:rPr lang="en-US" sz="1800" b="1" i="0" u="none" strike="noStrike" baseline="0" dirty="0">
                          <a:solidFill>
                            <a:schemeClr val="tx1"/>
                          </a:solidFill>
                          <a:effectLst/>
                          <a:latin typeface="Arial (Body)"/>
                        </a:rPr>
                        <a:t> </a:t>
                      </a:r>
                      <a:r>
                        <a:rPr lang="en-US" sz="1800" b="1" i="0" u="none" strike="noStrike" dirty="0">
                          <a:solidFill>
                            <a:schemeClr val="tx1"/>
                          </a:solidFill>
                          <a:effectLst/>
                          <a:latin typeface="Arial (Body)"/>
                        </a:rPr>
                        <a:t>Monitors: </a:t>
                      </a:r>
                    </a:p>
                    <a:p>
                      <a:pPr algn="l" fontAlgn="ctr"/>
                      <a:r>
                        <a:rPr lang="en-US" sz="1800" b="1" i="0" u="none" strike="noStrike" dirty="0">
                          <a:solidFill>
                            <a:schemeClr val="tx1"/>
                          </a:solidFill>
                          <a:effectLst/>
                          <a:latin typeface="Arial (Body)"/>
                        </a:rPr>
                        <a:t>Concurrent Sessions / Workshops</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algn="l" fontAlgn="ctr"/>
                      <a:r>
                        <a:rPr lang="en-US" sz="1800" b="1" i="0" u="none" strike="noStrike" dirty="0">
                          <a:solidFill>
                            <a:schemeClr val="tx1"/>
                          </a:solidFill>
                          <a:effectLst/>
                          <a:latin typeface="Arial (Body)"/>
                        </a:rPr>
                        <a:t>Two (2) for each session</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10001"/>
                  </a:ext>
                </a:extLst>
              </a:tr>
              <a:tr h="365781">
                <a:tc>
                  <a:txBody>
                    <a:bodyPr/>
                    <a:lstStyle/>
                    <a:p>
                      <a:pPr algn="l" fontAlgn="ctr"/>
                      <a:r>
                        <a:rPr lang="en-US" sz="1800" b="1" i="0" u="none" strike="noStrike" dirty="0">
                          <a:solidFill>
                            <a:schemeClr val="tx1"/>
                          </a:solidFill>
                          <a:effectLst/>
                          <a:latin typeface="Arial (Body)"/>
                        </a:rPr>
                        <a:t>Keynote / General Session</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algn="l" fontAlgn="ctr"/>
                      <a:r>
                        <a:rPr lang="en-US" sz="1800" b="1" i="0" u="none" strike="noStrike" kern="1200" dirty="0">
                          <a:solidFill>
                            <a:schemeClr val="tx1"/>
                          </a:solidFill>
                          <a:effectLst/>
                          <a:latin typeface="Arial (Body)"/>
                          <a:ea typeface="+mn-ea"/>
                          <a:cs typeface="+mn-cs"/>
                        </a:rPr>
                        <a:t>Four (4) for each session</a:t>
                      </a:r>
                      <a:r>
                        <a:rPr lang="en-US" sz="1800" b="1" i="0" u="none" strike="noStrike" kern="1200" dirty="0">
                          <a:solidFill>
                            <a:schemeClr val="tx1"/>
                          </a:solidFill>
                          <a:effectLst/>
                          <a:highlight>
                            <a:srgbClr val="FFFF00"/>
                          </a:highlight>
                          <a:latin typeface="Arial (Body)"/>
                          <a:ea typeface="+mn-ea"/>
                          <a:cs typeface="+mn-cs"/>
                        </a:rPr>
                        <a:t>  </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10002"/>
                  </a:ext>
                </a:extLst>
              </a:tr>
              <a:tr h="365781">
                <a:tc>
                  <a:txBody>
                    <a:bodyPr/>
                    <a:lstStyle/>
                    <a:p>
                      <a:pPr algn="l" fontAlgn="ctr"/>
                      <a:r>
                        <a:rPr lang="en-US" sz="1800" b="1" i="0" u="none" strike="noStrike" dirty="0">
                          <a:solidFill>
                            <a:schemeClr val="tx1"/>
                          </a:solidFill>
                          <a:effectLst/>
                          <a:latin typeface="Arial (Body)"/>
                        </a:rPr>
                        <a:t>Live Case Studies</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kern="1200" dirty="0">
                          <a:solidFill>
                            <a:schemeClr val="tx1"/>
                          </a:solidFill>
                          <a:effectLst/>
                          <a:latin typeface="Arial (Body)"/>
                          <a:ea typeface="+mn-ea"/>
                          <a:cs typeface="+mn-cs"/>
                        </a:rPr>
                        <a:t>Two (2) for each session</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303812986"/>
                  </a:ext>
                </a:extLst>
              </a:tr>
              <a:tr h="365781">
                <a:tc>
                  <a:txBody>
                    <a:bodyPr/>
                    <a:lstStyle/>
                    <a:p>
                      <a:pPr algn="l" fontAlgn="ctr"/>
                      <a:r>
                        <a:rPr lang="en-US" sz="1800" b="1" i="0" u="none" strike="noStrike" dirty="0">
                          <a:solidFill>
                            <a:schemeClr val="tx1"/>
                          </a:solidFill>
                          <a:effectLst/>
                          <a:latin typeface="Arial (Body)"/>
                        </a:rPr>
                        <a:t>Information Desk</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algn="l" fontAlgn="ctr"/>
                      <a:r>
                        <a:rPr lang="en-US" sz="1800" b="1" i="0" u="none" strike="noStrike" dirty="0">
                          <a:solidFill>
                            <a:schemeClr val="tx1"/>
                          </a:solidFill>
                          <a:effectLst/>
                          <a:latin typeface="Arial (Body)"/>
                        </a:rPr>
                        <a:t>Two (2) for each desk</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10004"/>
                  </a:ext>
                </a:extLst>
              </a:tr>
              <a:tr h="37890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kern="1200" dirty="0">
                          <a:solidFill>
                            <a:schemeClr val="tx1"/>
                          </a:solidFill>
                          <a:effectLst/>
                          <a:latin typeface="Arial (Body)"/>
                          <a:ea typeface="+mn-ea"/>
                          <a:cs typeface="+mn-cs"/>
                        </a:rPr>
                        <a:t>Site Room:  Sign Volunteers In / Out, Backup</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kern="1200" dirty="0">
                          <a:solidFill>
                            <a:schemeClr val="tx1"/>
                          </a:solidFill>
                          <a:effectLst/>
                          <a:latin typeface="Arial (Body)"/>
                          <a:ea typeface="+mn-ea"/>
                          <a:cs typeface="+mn-cs"/>
                        </a:rPr>
                        <a:t>Four (4) in Site Room</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10005"/>
                  </a:ext>
                </a:extLst>
              </a:tr>
              <a:tr h="269934">
                <a:tc>
                  <a:txBody>
                    <a:bodyPr/>
                    <a:lstStyle/>
                    <a:p>
                      <a:pPr algn="l" fontAlgn="ctr"/>
                      <a:r>
                        <a:rPr lang="en-US" sz="1800" b="1" i="0" u="none" strike="noStrike" dirty="0">
                          <a:solidFill>
                            <a:schemeClr val="tx1"/>
                          </a:solidFill>
                          <a:effectLst/>
                          <a:latin typeface="Arial (Body)"/>
                        </a:rPr>
                        <a:t>Lunch Tickets</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kern="1200" dirty="0">
                          <a:solidFill>
                            <a:schemeClr val="tx1"/>
                          </a:solidFill>
                          <a:effectLst/>
                          <a:latin typeface="Arial (Body)"/>
                          <a:ea typeface="+mn-ea"/>
                          <a:cs typeface="+mn-cs"/>
                        </a:rPr>
                        <a:t>One (1) for each line</a:t>
                      </a:r>
                    </a:p>
                  </a:txBody>
                  <a:tcPr marT="45728" marB="45728" anchor="ctr">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noFill/>
                  </a:tcPr>
                </a:tc>
                <a:extLst>
                  <a:ext uri="{0D108BD9-81ED-4DB2-BD59-A6C34878D82A}">
                    <a16:rowId xmlns:a16="http://schemas.microsoft.com/office/drawing/2014/main" val="579271460"/>
                  </a:ext>
                </a:extLst>
              </a:tr>
            </a:tbl>
          </a:graphicData>
        </a:graphic>
      </p:graphicFrame>
    </p:spTree>
    <p:extLst>
      <p:ext uri="{BB962C8B-B14F-4D97-AF65-F5344CB8AC3E}">
        <p14:creationId xmlns:p14="http://schemas.microsoft.com/office/powerpoint/2010/main" val="126929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Responsibilities</a:t>
            </a:r>
            <a:endParaRPr lang="en-US" dirty="0"/>
          </a:p>
        </p:txBody>
      </p:sp>
      <p:sp>
        <p:nvSpPr>
          <p:cNvPr id="3" name="Text Placeholder 2"/>
          <p:cNvSpPr>
            <a:spLocks noGrp="1"/>
          </p:cNvSpPr>
          <p:nvPr>
            <p:ph type="body" sz="quarter" idx="10"/>
          </p:nvPr>
        </p:nvSpPr>
        <p:spPr>
          <a:xfrm>
            <a:off x="996696" y="1243584"/>
            <a:ext cx="7838024" cy="4961965"/>
          </a:xfrm>
        </p:spPr>
        <p:txBody>
          <a:bodyPr>
            <a:normAutofit lnSpcReduction="10000"/>
          </a:bodyPr>
          <a:lstStyle/>
          <a:p>
            <a:pPr marL="0" indent="0"/>
            <a:r>
              <a:rPr lang="en-US" altLang="en-US" sz="2400" dirty="0"/>
              <a:t>When you arrive:</a:t>
            </a:r>
            <a:endParaRPr lang="en-US" altLang="en-US" sz="2400" b="1" dirty="0">
              <a:solidFill>
                <a:schemeClr val="tx1"/>
              </a:solidFill>
            </a:endParaRPr>
          </a:p>
          <a:p>
            <a:pPr>
              <a:buFont typeface="Arial" panose="020B0604020202020204" pitchFamily="34" charset="0"/>
              <a:buChar char="•"/>
            </a:pPr>
            <a:r>
              <a:rPr lang="en-US" altLang="en-US" sz="1800" b="1" dirty="0">
                <a:solidFill>
                  <a:schemeClr val="tx1"/>
                </a:solidFill>
              </a:rPr>
              <a:t>Check-in: </a:t>
            </a:r>
            <a:r>
              <a:rPr lang="en-US" altLang="en-US" sz="1800" dirty="0">
                <a:solidFill>
                  <a:schemeClr val="tx1"/>
                </a:solidFill>
              </a:rPr>
              <a:t>Site Committee Room 103 (Central communications point of contact for volunteers in the Fort Worth Convention Center)</a:t>
            </a:r>
          </a:p>
          <a:p>
            <a:pPr marL="0" indent="0"/>
            <a:r>
              <a:rPr lang="en-US" altLang="en-US" sz="1800" dirty="0">
                <a:solidFill>
                  <a:schemeClr val="tx1"/>
                </a:solidFill>
              </a:rPr>
              <a:t>      - no later than </a:t>
            </a:r>
            <a:r>
              <a:rPr lang="en-US" altLang="en-US" sz="1800" u="sng" dirty="0">
                <a:solidFill>
                  <a:schemeClr val="tx1"/>
                </a:solidFill>
              </a:rPr>
              <a:t>30 minutes prior to your first assignment of the day</a:t>
            </a:r>
          </a:p>
          <a:p>
            <a:pPr>
              <a:buFont typeface="Arial" panose="020B0604020202020204" pitchFamily="34" charset="0"/>
              <a:buChar char="•"/>
            </a:pPr>
            <a:endParaRPr lang="en-US" altLang="en-US" sz="1800" u="sng" dirty="0">
              <a:solidFill>
                <a:schemeClr val="tx1"/>
              </a:solidFill>
            </a:endParaRPr>
          </a:p>
          <a:p>
            <a:pPr>
              <a:buFont typeface="Arial" panose="020B0604020202020204" pitchFamily="34" charset="0"/>
              <a:buChar char="•"/>
            </a:pPr>
            <a:r>
              <a:rPr lang="en-US" altLang="en-US" sz="1800" dirty="0">
                <a:solidFill>
                  <a:schemeClr val="tx1"/>
                </a:solidFill>
              </a:rPr>
              <a:t>Attend On-Site Volunteer Training. Training schedule (to be shared in the coming weeks) will contain the dates and times.</a:t>
            </a:r>
          </a:p>
          <a:p>
            <a:pPr>
              <a:buFont typeface="Arial" panose="020B0604020202020204" pitchFamily="34" charset="0"/>
              <a:buChar char="•"/>
            </a:pPr>
            <a:endParaRPr lang="en-US" altLang="en-US" sz="1800" dirty="0">
              <a:solidFill>
                <a:schemeClr val="tx1"/>
              </a:solidFill>
            </a:endParaRPr>
          </a:p>
          <a:p>
            <a:pPr>
              <a:lnSpc>
                <a:spcPct val="105000"/>
              </a:lnSpc>
              <a:buFont typeface="Arial" panose="020B0604020202020204" pitchFamily="34" charset="0"/>
              <a:buChar char="•"/>
            </a:pPr>
            <a:r>
              <a:rPr lang="en-US" altLang="en-US" sz="1800" dirty="0">
                <a:solidFill>
                  <a:schemeClr val="tx1"/>
                </a:solidFill>
              </a:rPr>
              <a:t>Wear your WCQI volunteer vest (distributed per assignment period)</a:t>
            </a:r>
          </a:p>
          <a:p>
            <a:pPr>
              <a:lnSpc>
                <a:spcPct val="105000"/>
              </a:lnSpc>
              <a:buFont typeface="Arial" panose="020B0604020202020204" pitchFamily="34" charset="0"/>
              <a:buChar char="•"/>
            </a:pPr>
            <a:endParaRPr lang="en-US" altLang="en-US" sz="1800" dirty="0">
              <a:solidFill>
                <a:schemeClr val="tx1"/>
              </a:solidFill>
            </a:endParaRPr>
          </a:p>
          <a:p>
            <a:pPr>
              <a:lnSpc>
                <a:spcPct val="105000"/>
              </a:lnSpc>
              <a:buFont typeface="Arial" panose="020B0604020202020204" pitchFamily="34" charset="0"/>
              <a:buChar char="•"/>
            </a:pPr>
            <a:r>
              <a:rPr lang="en-US" altLang="en-US" sz="1800" dirty="0">
                <a:solidFill>
                  <a:schemeClr val="tx1"/>
                </a:solidFill>
              </a:rPr>
              <a:t>Pick up your Volunteer Information during training</a:t>
            </a:r>
          </a:p>
          <a:p>
            <a:pPr>
              <a:lnSpc>
                <a:spcPct val="105000"/>
              </a:lnSpc>
              <a:buFont typeface="Arial" panose="020B0604020202020204" pitchFamily="34" charset="0"/>
              <a:buChar char="•"/>
            </a:pPr>
            <a:endParaRPr lang="en-US" altLang="en-US" sz="1800" dirty="0">
              <a:solidFill>
                <a:schemeClr val="tx1"/>
              </a:solidFill>
            </a:endParaRPr>
          </a:p>
          <a:p>
            <a:pPr>
              <a:lnSpc>
                <a:spcPct val="105000"/>
              </a:lnSpc>
              <a:buFont typeface="Arial" panose="020B0604020202020204" pitchFamily="34" charset="0"/>
              <a:buChar char="•"/>
            </a:pPr>
            <a:r>
              <a:rPr lang="en-US" altLang="en-US" sz="1800" dirty="0">
                <a:solidFill>
                  <a:schemeClr val="tx1"/>
                </a:solidFill>
              </a:rPr>
              <a:t>Pick up and review latest schedule updates (daily addendum)</a:t>
            </a:r>
          </a:p>
          <a:p>
            <a:pPr>
              <a:lnSpc>
                <a:spcPct val="105000"/>
              </a:lnSpc>
              <a:buFont typeface="Arial" panose="020B0604020202020204" pitchFamily="34" charset="0"/>
              <a:buChar char="•"/>
            </a:pPr>
            <a:endParaRPr lang="en-US" altLang="en-US" sz="1800" dirty="0">
              <a:solidFill>
                <a:schemeClr val="tx1"/>
              </a:solidFill>
            </a:endParaRPr>
          </a:p>
          <a:p>
            <a:pPr>
              <a:lnSpc>
                <a:spcPct val="105000"/>
              </a:lnSpc>
              <a:buFont typeface="Arial" panose="020B0604020202020204" pitchFamily="34" charset="0"/>
              <a:buChar char="•"/>
            </a:pPr>
            <a:r>
              <a:rPr lang="en-US" altLang="en-US" sz="1800" dirty="0">
                <a:solidFill>
                  <a:schemeClr val="tx1"/>
                </a:solidFill>
              </a:rPr>
              <a:t>All volunteers are required to check-in and check-out for </a:t>
            </a:r>
            <a:r>
              <a:rPr lang="en-US" altLang="en-US" sz="1800" u="sng" dirty="0">
                <a:solidFill>
                  <a:schemeClr val="tx1"/>
                </a:solidFill>
              </a:rPr>
              <a:t>each</a:t>
            </a:r>
            <a:r>
              <a:rPr lang="en-US" altLang="en-US" sz="1800" dirty="0">
                <a:solidFill>
                  <a:schemeClr val="tx1"/>
                </a:solidFill>
              </a:rPr>
              <a:t> assignment period.</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371" y="0"/>
            <a:ext cx="1654629" cy="160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07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Responsibilities</a:t>
            </a:r>
            <a:endParaRPr lang="en-US" dirty="0"/>
          </a:p>
        </p:txBody>
      </p:sp>
      <p:sp>
        <p:nvSpPr>
          <p:cNvPr id="3" name="Text Placeholder 2"/>
          <p:cNvSpPr>
            <a:spLocks noGrp="1"/>
          </p:cNvSpPr>
          <p:nvPr>
            <p:ph type="body" sz="quarter" idx="10"/>
          </p:nvPr>
        </p:nvSpPr>
        <p:spPr>
          <a:xfrm>
            <a:off x="996694" y="1243584"/>
            <a:ext cx="7779005" cy="5409765"/>
          </a:xfrm>
        </p:spPr>
        <p:txBody>
          <a:bodyPr>
            <a:normAutofit lnSpcReduction="10000"/>
          </a:bodyPr>
          <a:lstStyle/>
          <a:p>
            <a:r>
              <a:rPr lang="en-US" altLang="en-US" sz="2400" dirty="0"/>
              <a:t>While you are working:</a:t>
            </a:r>
            <a:endParaRPr lang="en-US" altLang="en-US" sz="2400" b="1" dirty="0"/>
          </a:p>
          <a:p>
            <a:pPr>
              <a:buFont typeface="Arial" panose="020B0604020202020204" pitchFamily="34" charset="0"/>
              <a:buChar char="•"/>
            </a:pPr>
            <a:r>
              <a:rPr lang="en-US" altLang="en-US" sz="1800" dirty="0">
                <a:solidFill>
                  <a:srgbClr val="0070C0"/>
                </a:solidFill>
              </a:rPr>
              <a:t>Breaks:</a:t>
            </a:r>
            <a:r>
              <a:rPr lang="en-US" altLang="en-US" sz="1800" dirty="0">
                <a:solidFill>
                  <a:schemeClr val="tx1"/>
                </a:solidFill>
              </a:rPr>
              <a:t> coordinate times with your partner or other Site Committee members </a:t>
            </a:r>
          </a:p>
          <a:p>
            <a:pPr marL="0" indent="0"/>
            <a:endParaRPr lang="en-US" altLang="en-US" sz="1400" dirty="0">
              <a:solidFill>
                <a:schemeClr val="tx1"/>
              </a:solidFill>
            </a:endParaRPr>
          </a:p>
          <a:p>
            <a:pPr>
              <a:buFont typeface="Arial" panose="020B0604020202020204" pitchFamily="34" charset="0"/>
              <a:buChar char="•"/>
            </a:pPr>
            <a:r>
              <a:rPr lang="en-US" altLang="en-US" sz="1800" dirty="0">
                <a:solidFill>
                  <a:srgbClr val="0070C0"/>
                </a:solidFill>
              </a:rPr>
              <a:t>Dress </a:t>
            </a:r>
            <a:r>
              <a:rPr lang="en-US" altLang="en-US" sz="1800" dirty="0">
                <a:solidFill>
                  <a:schemeClr val="tx1"/>
                </a:solidFill>
              </a:rPr>
              <a:t>- business casual; </a:t>
            </a:r>
            <a:r>
              <a:rPr lang="en-US" altLang="en-US" sz="1800" u="sng" dirty="0">
                <a:solidFill>
                  <a:schemeClr val="tx1"/>
                </a:solidFill>
              </a:rPr>
              <a:t>jeans/shorts/t-shirts or shirts with advertising not permitted</a:t>
            </a:r>
            <a:r>
              <a:rPr lang="en-US" altLang="en-US" sz="1800" dirty="0">
                <a:solidFill>
                  <a:schemeClr val="tx1"/>
                </a:solidFill>
              </a:rPr>
              <a:t>. </a:t>
            </a:r>
          </a:p>
          <a:p>
            <a:pPr marL="0" indent="0"/>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Wear </a:t>
            </a:r>
            <a:r>
              <a:rPr lang="en-US" altLang="en-US" sz="1800" u="sng" dirty="0">
                <a:solidFill>
                  <a:schemeClr val="tx1"/>
                </a:solidFill>
              </a:rPr>
              <a:t>very</a:t>
            </a:r>
            <a:r>
              <a:rPr lang="en-US" altLang="en-US" sz="1800" dirty="0">
                <a:solidFill>
                  <a:schemeClr val="tx1"/>
                </a:solidFill>
              </a:rPr>
              <a:t> comfortable shoes; there will be a lot of walking.</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You may carry a water bottle; please do not carry other food or beverages.</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Be enthusiastic . . . Smile!</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Wear your vest on duty</a:t>
            </a:r>
          </a:p>
          <a:p>
            <a:pPr lvl="3"/>
            <a:r>
              <a:rPr lang="en-US" altLang="en-US" sz="1800" dirty="0">
                <a:solidFill>
                  <a:srgbClr val="0070C0"/>
                </a:solidFill>
              </a:rPr>
              <a:t>You’re on duty while wearing your vest, even when you’re not at your scheduled work station</a:t>
            </a:r>
          </a:p>
        </p:txBody>
      </p:sp>
    </p:spTree>
    <p:extLst>
      <p:ext uri="{BB962C8B-B14F-4D97-AF65-F5344CB8AC3E}">
        <p14:creationId xmlns:p14="http://schemas.microsoft.com/office/powerpoint/2010/main" val="138979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Responsibilities</a:t>
            </a:r>
            <a:endParaRPr lang="en-US" dirty="0"/>
          </a:p>
        </p:txBody>
      </p:sp>
      <p:sp>
        <p:nvSpPr>
          <p:cNvPr id="3" name="Text Placeholder 2"/>
          <p:cNvSpPr>
            <a:spLocks noGrp="1"/>
          </p:cNvSpPr>
          <p:nvPr>
            <p:ph type="body" sz="quarter" idx="10"/>
          </p:nvPr>
        </p:nvSpPr>
        <p:spPr>
          <a:xfrm>
            <a:off x="996694" y="1243585"/>
            <a:ext cx="7779005" cy="4272196"/>
          </a:xfrm>
        </p:spPr>
        <p:txBody>
          <a:bodyPr>
            <a:normAutofit/>
          </a:bodyPr>
          <a:lstStyle/>
          <a:p>
            <a:r>
              <a:rPr lang="en-US" altLang="en-US" sz="2400" dirty="0"/>
              <a:t>When you leave:</a:t>
            </a:r>
            <a:endParaRPr lang="en-US" altLang="en-US" sz="2400" dirty="0">
              <a:solidFill>
                <a:schemeClr val="tx1"/>
              </a:solidFill>
            </a:endParaRPr>
          </a:p>
          <a:p>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Check out in the Site Committee room (Room# 103)</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Check for schedule changes!</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Return your vest after your last scheduled volunteer role!  </a:t>
            </a:r>
          </a:p>
          <a:p>
            <a:pPr lvl="3"/>
            <a:r>
              <a:rPr lang="en-US" altLang="en-US" sz="1800" dirty="0">
                <a:solidFill>
                  <a:srgbClr val="0070C0"/>
                </a:solidFill>
              </a:rPr>
              <a:t>ASQ reuses these each year.  There will be a charge for vests not returned.</a:t>
            </a:r>
          </a:p>
        </p:txBody>
      </p:sp>
    </p:spTree>
    <p:extLst>
      <p:ext uri="{BB962C8B-B14F-4D97-AF65-F5344CB8AC3E}">
        <p14:creationId xmlns:p14="http://schemas.microsoft.com/office/powerpoint/2010/main" val="63587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Roles and Responsibilities: Session Monitors</a:t>
            </a:r>
            <a:endParaRPr lang="en-US" dirty="0"/>
          </a:p>
        </p:txBody>
      </p:sp>
      <p:sp>
        <p:nvSpPr>
          <p:cNvPr id="3" name="Text Placeholder 2"/>
          <p:cNvSpPr>
            <a:spLocks noGrp="1"/>
          </p:cNvSpPr>
          <p:nvPr>
            <p:ph type="body" sz="quarter" idx="10"/>
          </p:nvPr>
        </p:nvSpPr>
        <p:spPr>
          <a:xfrm>
            <a:off x="996694" y="1243584"/>
            <a:ext cx="7779005" cy="5112245"/>
          </a:xfrm>
        </p:spPr>
        <p:txBody>
          <a:bodyPr>
            <a:noAutofit/>
          </a:bodyPr>
          <a:lstStyle/>
          <a:p>
            <a:pPr marL="457200" indent="-457200">
              <a:buFont typeface="Arial" panose="020B0604020202020204" pitchFamily="34" charset="0"/>
              <a:buChar char="•"/>
            </a:pPr>
            <a:r>
              <a:rPr lang="en-US" altLang="en-US" sz="1800" dirty="0">
                <a:solidFill>
                  <a:schemeClr val="tx1"/>
                </a:solidFill>
              </a:rPr>
              <a:t>Two volunteers for each session</a:t>
            </a:r>
          </a:p>
          <a:p>
            <a:pPr marL="457200" indent="-457200">
              <a:buFont typeface="Arial" panose="020B0604020202020204" pitchFamily="34" charset="0"/>
              <a:buChar char="•"/>
            </a:pPr>
            <a:r>
              <a:rPr lang="en-US" altLang="en-US" sz="1800" dirty="0">
                <a:solidFill>
                  <a:schemeClr val="tx1"/>
                </a:solidFill>
              </a:rPr>
              <a:t>Places and removes session signs</a:t>
            </a:r>
          </a:p>
          <a:p>
            <a:pPr marL="457200" indent="-457200">
              <a:buFont typeface="Arial" panose="020B0604020202020204" pitchFamily="34" charset="0"/>
              <a:buChar char="•"/>
            </a:pPr>
            <a:r>
              <a:rPr lang="en-US" altLang="en-US" sz="1800" dirty="0">
                <a:solidFill>
                  <a:schemeClr val="tx1"/>
                </a:solidFill>
              </a:rPr>
              <a:t>Notifies site committee of issues related to session moderators or speakers</a:t>
            </a:r>
          </a:p>
          <a:p>
            <a:pPr marL="457200" indent="-457200">
              <a:buFont typeface="Arial" panose="020B0604020202020204" pitchFamily="34" charset="0"/>
              <a:buChar char="•"/>
            </a:pPr>
            <a:r>
              <a:rPr lang="en-US" altLang="en-US" sz="1800" dirty="0">
                <a:solidFill>
                  <a:schemeClr val="tx1"/>
                </a:solidFill>
              </a:rPr>
              <a:t>Answers general questions about sessions, activities, and meeting locations</a:t>
            </a:r>
          </a:p>
          <a:p>
            <a:pPr marL="457200" indent="-457200">
              <a:buFont typeface="Arial" panose="020B0604020202020204" pitchFamily="34" charset="0"/>
              <a:buChar char="•"/>
            </a:pPr>
            <a:r>
              <a:rPr lang="en-US" altLang="en-US" sz="1800" dirty="0">
                <a:solidFill>
                  <a:schemeClr val="tx1"/>
                </a:solidFill>
              </a:rPr>
              <a:t>Tidies up room between sessions</a:t>
            </a:r>
          </a:p>
          <a:p>
            <a:pPr marL="457200" indent="-457200">
              <a:buFont typeface="Arial" panose="020B0604020202020204" pitchFamily="34" charset="0"/>
              <a:buChar char="•"/>
            </a:pPr>
            <a:r>
              <a:rPr lang="en-US" altLang="en-US" sz="1800" dirty="0">
                <a:solidFill>
                  <a:schemeClr val="tx1"/>
                </a:solidFill>
              </a:rPr>
              <a:t>A mobile app will be used for session evaluations. Onsite training provided at the conference.</a:t>
            </a:r>
            <a:r>
              <a:rPr lang="en-US" altLang="en-US" sz="1800" dirty="0">
                <a:solidFill>
                  <a:srgbClr val="FF0000"/>
                </a:solidFill>
              </a:rPr>
              <a:t> </a:t>
            </a:r>
          </a:p>
          <a:p>
            <a:pPr marL="457200" indent="-457200">
              <a:buFont typeface="Arial" panose="020B0604020202020204" pitchFamily="34" charset="0"/>
              <a:buChar char="•"/>
            </a:pPr>
            <a:endParaRPr lang="en-US" altLang="en-US" sz="1800" dirty="0">
              <a:solidFill>
                <a:srgbClr val="FF0000"/>
              </a:solidFill>
            </a:endParaRPr>
          </a:p>
          <a:p>
            <a:pPr marL="457200" indent="-457200">
              <a:buFont typeface="Arial" panose="020B0604020202020204" pitchFamily="34" charset="0"/>
              <a:buChar char="•"/>
            </a:pPr>
            <a:r>
              <a:rPr lang="en-US" altLang="en-US" sz="1800" dirty="0"/>
              <a:t>The Session Moderator will introduce the speaker, lead the Q&amp;A session and address any audio-visual issues.</a:t>
            </a:r>
          </a:p>
        </p:txBody>
      </p:sp>
    </p:spTree>
    <p:extLst>
      <p:ext uri="{BB962C8B-B14F-4D97-AF65-F5344CB8AC3E}">
        <p14:creationId xmlns:p14="http://schemas.microsoft.com/office/powerpoint/2010/main" val="4939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39"/>
            <a:ext cx="8229600" cy="923545"/>
          </a:xfrm>
        </p:spPr>
        <p:txBody>
          <a:bodyPr>
            <a:noAutofit/>
          </a:bodyPr>
          <a:lstStyle/>
          <a:p>
            <a:r>
              <a:rPr lang="en-US" altLang="en-US" dirty="0"/>
              <a:t>Roles and Responsibilities: Session Monitors - </a:t>
            </a:r>
            <a:r>
              <a:rPr lang="en-US" altLang="en-US" dirty="0">
                <a:solidFill>
                  <a:schemeClr val="accent1"/>
                </a:solidFill>
              </a:rPr>
              <a:t>Before the Session</a:t>
            </a:r>
            <a:endParaRPr lang="en-US" dirty="0"/>
          </a:p>
        </p:txBody>
      </p:sp>
      <p:sp>
        <p:nvSpPr>
          <p:cNvPr id="3" name="Text Placeholder 2"/>
          <p:cNvSpPr>
            <a:spLocks noGrp="1"/>
          </p:cNvSpPr>
          <p:nvPr>
            <p:ph type="body" sz="quarter" idx="10"/>
          </p:nvPr>
        </p:nvSpPr>
        <p:spPr>
          <a:xfrm>
            <a:off x="996694" y="1243585"/>
            <a:ext cx="8006629" cy="4735184"/>
          </a:xfrm>
        </p:spPr>
        <p:txBody>
          <a:bodyPr>
            <a:normAutofit fontScale="92500" lnSpcReduction="20000"/>
          </a:bodyPr>
          <a:lstStyle/>
          <a:p>
            <a:pPr>
              <a:defRPr/>
            </a:pPr>
            <a:r>
              <a:rPr lang="en-US" altLang="en-US" sz="2200" b="1" i="1" u="sng" dirty="0">
                <a:solidFill>
                  <a:schemeClr val="tx1"/>
                </a:solidFill>
              </a:rPr>
              <a:t>Arrive</a:t>
            </a:r>
            <a:r>
              <a:rPr lang="en-US" altLang="en-US" sz="2200" i="1" dirty="0">
                <a:solidFill>
                  <a:schemeClr val="tx1"/>
                </a:solidFill>
              </a:rPr>
              <a:t> at your assigned room at least 15 minutes before the session! Do not enter room until previous session has ended.</a:t>
            </a:r>
          </a:p>
          <a:p>
            <a:pPr>
              <a:lnSpc>
                <a:spcPct val="90000"/>
              </a:lnSpc>
              <a:defRPr/>
            </a:pPr>
            <a:endParaRPr lang="en-US" altLang="en-US" sz="2800" i="1" dirty="0"/>
          </a:p>
          <a:p>
            <a:pPr>
              <a:lnSpc>
                <a:spcPct val="90000"/>
              </a:lnSpc>
              <a:defRPr/>
            </a:pPr>
            <a:r>
              <a:rPr lang="en-US" altLang="en-US" sz="1900" dirty="0">
                <a:solidFill>
                  <a:srgbClr val="FF0000"/>
                </a:solidFill>
              </a:rPr>
              <a:t>Items Required </a:t>
            </a:r>
            <a:r>
              <a:rPr lang="en-US" altLang="en-US" sz="1900" dirty="0"/>
              <a:t>(Pick up in Site Committee Room- Room# 103)</a:t>
            </a:r>
            <a:r>
              <a:rPr lang="en-US" altLang="en-US" sz="2100" dirty="0"/>
              <a:t> </a:t>
            </a:r>
          </a:p>
          <a:p>
            <a:pPr marL="742950" lvl="3" indent="-285750">
              <a:lnSpc>
                <a:spcPct val="90000"/>
              </a:lnSpc>
              <a:buFont typeface="Wingdings" panose="05000000000000000000" pitchFamily="2" charset="2"/>
              <a:buChar char="§"/>
              <a:defRPr/>
            </a:pPr>
            <a:r>
              <a:rPr lang="en-US" altLang="en-US" sz="1700" dirty="0"/>
              <a:t>Session signs</a:t>
            </a:r>
          </a:p>
          <a:p>
            <a:pPr marL="742950" lvl="3" indent="-285750">
              <a:lnSpc>
                <a:spcPct val="90000"/>
              </a:lnSpc>
              <a:buFont typeface="Wingdings" panose="05000000000000000000" pitchFamily="2" charset="2"/>
              <a:buChar char="§"/>
              <a:defRPr/>
            </a:pPr>
            <a:r>
              <a:rPr lang="en-US" altLang="en-US" sz="1700" dirty="0"/>
              <a:t>Session packet</a:t>
            </a:r>
            <a:endParaRPr lang="en-US" altLang="en-US" sz="1700" b="1" dirty="0"/>
          </a:p>
          <a:p>
            <a:pPr>
              <a:buFont typeface="Arial" panose="020B0604020202020204" pitchFamily="34" charset="0"/>
              <a:buChar char="•"/>
            </a:pPr>
            <a:r>
              <a:rPr lang="en-US" altLang="en-US" sz="1900" dirty="0"/>
              <a:t>Check room sign to assure it is correct</a:t>
            </a:r>
          </a:p>
          <a:p>
            <a:pPr>
              <a:buFont typeface="Arial" panose="020B0604020202020204" pitchFamily="34" charset="0"/>
              <a:buChar char="•"/>
            </a:pPr>
            <a:r>
              <a:rPr lang="en-US" altLang="en-US" sz="1900" dirty="0"/>
              <a:t>Familiarize yourself with light controls</a:t>
            </a:r>
          </a:p>
          <a:p>
            <a:pPr marL="911225" lvl="1" indent="-342900">
              <a:buFont typeface="Arial" panose="020B0604020202020204" pitchFamily="34" charset="0"/>
              <a:buChar char="•"/>
            </a:pPr>
            <a:r>
              <a:rPr lang="en-US" altLang="en-US" sz="1700" dirty="0"/>
              <a:t>Do not dim or turn off lights unless absolutely necessary</a:t>
            </a:r>
          </a:p>
          <a:p>
            <a:pPr>
              <a:buFont typeface="Arial" panose="020B0604020202020204" pitchFamily="34" charset="0"/>
              <a:buChar char="•"/>
            </a:pPr>
            <a:r>
              <a:rPr lang="en-US" altLang="en-US" sz="1900" dirty="0"/>
              <a:t>Direct attendees toward seats as needed (monitor seat availability)</a:t>
            </a:r>
          </a:p>
          <a:p>
            <a:pPr>
              <a:buFont typeface="Arial" panose="020B0604020202020204" pitchFamily="34" charset="0"/>
              <a:buChar char="•"/>
            </a:pPr>
            <a:r>
              <a:rPr lang="en-US" altLang="en-US" sz="1900" dirty="0"/>
              <a:t>Close extra doors to encourage single entry/exit</a:t>
            </a:r>
          </a:p>
          <a:p>
            <a:pPr>
              <a:buFont typeface="Arial" panose="020B0604020202020204" pitchFamily="34" charset="0"/>
              <a:buChar char="•"/>
            </a:pPr>
            <a:r>
              <a:rPr lang="en-US" altLang="en-US" sz="1900" dirty="0"/>
              <a:t>Close all doors when session starts</a:t>
            </a:r>
          </a:p>
          <a:p>
            <a:pPr>
              <a:buFont typeface="Arial" panose="020B0604020202020204" pitchFamily="34" charset="0"/>
              <a:buChar char="•"/>
            </a:pPr>
            <a:r>
              <a:rPr lang="en-US" altLang="en-US" sz="1900" dirty="0"/>
              <a:t>Welcome Attendees &amp; Monitor Name Badges</a:t>
            </a:r>
          </a:p>
          <a:p>
            <a:pPr marL="911225" lvl="1" indent="-342900">
              <a:lnSpc>
                <a:spcPct val="105000"/>
              </a:lnSpc>
              <a:spcBef>
                <a:spcPct val="0"/>
              </a:spcBef>
              <a:buFont typeface="Arial" panose="020B0604020202020204" pitchFamily="34" charset="0"/>
              <a:buChar char="•"/>
            </a:pPr>
            <a:r>
              <a:rPr lang="en-US" altLang="en-US" sz="1700" dirty="0"/>
              <a:t>Welcome each attendee.  Be enthusiastic and smile   </a:t>
            </a:r>
          </a:p>
          <a:p>
            <a:pPr marL="911225" lvl="1" indent="-342900">
              <a:lnSpc>
                <a:spcPct val="105000"/>
              </a:lnSpc>
              <a:spcBef>
                <a:spcPct val="0"/>
              </a:spcBef>
              <a:buFont typeface="Arial" panose="020B0604020202020204" pitchFamily="34" charset="0"/>
              <a:buChar char="•"/>
            </a:pPr>
            <a:r>
              <a:rPr lang="en-US" altLang="en-US" sz="1700" dirty="0"/>
              <a:t>Monitor badges; some badges will indicate single-day registration.  For example, “Monday Only”. Those with Red Exhibitor badges are also not allowed in the sessions.</a:t>
            </a:r>
          </a:p>
        </p:txBody>
      </p:sp>
    </p:spTree>
    <p:extLst>
      <p:ext uri="{BB962C8B-B14F-4D97-AF65-F5344CB8AC3E}">
        <p14:creationId xmlns:p14="http://schemas.microsoft.com/office/powerpoint/2010/main" val="182498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96694" y="1243584"/>
            <a:ext cx="7779005" cy="5435890"/>
          </a:xfrm>
        </p:spPr>
        <p:txBody>
          <a:bodyPr>
            <a:noAutofit/>
          </a:bodyPr>
          <a:lstStyle/>
          <a:p>
            <a:pPr>
              <a:buFont typeface="Arial" panose="020B0604020202020204" pitchFamily="34" charset="0"/>
              <a:buChar char="•"/>
            </a:pPr>
            <a:r>
              <a:rPr lang="en-US" altLang="en-US" sz="1800" dirty="0">
                <a:solidFill>
                  <a:schemeClr val="tx1"/>
                </a:solidFill>
              </a:rPr>
              <a:t>We are delighted to have you as a volunteer for the 2019 WCQI. Thank you!</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We look forward to working with you to help make the 2019 WCQI a most enjoyable and rewarding experience for the more than 2500 attendees.</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b="1" dirty="0">
                <a:solidFill>
                  <a:schemeClr val="tx1"/>
                </a:solidFill>
              </a:rPr>
              <a:t>Please review this training material and successfully complete the quiz by April 10, 2019 to be assigned a final volunteer schedule and receive your complimentary registration code. </a:t>
            </a:r>
            <a:r>
              <a:rPr lang="en-US" altLang="en-US" sz="1800" dirty="0">
                <a:solidFill>
                  <a:schemeClr val="tx1"/>
                </a:solidFill>
              </a:rPr>
              <a:t>A link to the quiz is at the end of this presentation and on the WC19 Volunteer webpage . </a:t>
            </a:r>
            <a:endParaRPr lang="en-US" altLang="en-US" sz="1800" baseline="30000" dirty="0">
              <a:solidFill>
                <a:schemeClr val="tx1"/>
              </a:solidFill>
            </a:endParaRPr>
          </a:p>
          <a:p>
            <a:pPr marL="0" indent="0"/>
            <a:endParaRPr lang="en-US" altLang="en-US" sz="1800" b="1" dirty="0">
              <a:solidFill>
                <a:schemeClr val="tx1"/>
              </a:solidFill>
            </a:endParaRPr>
          </a:p>
          <a:p>
            <a:pPr>
              <a:buFont typeface="Arial" panose="020B0604020202020204" pitchFamily="34" charset="0"/>
              <a:buChar char="•"/>
            </a:pPr>
            <a:r>
              <a:rPr lang="en-US" altLang="en-US" sz="1800" dirty="0">
                <a:solidFill>
                  <a:schemeClr val="tx1"/>
                </a:solidFill>
              </a:rPr>
              <a:t>You are not expected to memorize these contents; information is provided to help prepare you for your role as a volunteer.</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b="1" dirty="0">
                <a:solidFill>
                  <a:schemeClr val="tx1"/>
                </a:solidFill>
              </a:rPr>
              <a:t>In addition to this ONLINE training, you must attend ONE ONSITE training session prior to your first assignment</a:t>
            </a:r>
            <a:r>
              <a:rPr lang="en-US" altLang="en-US" sz="1800" b="1" i="1" dirty="0">
                <a:solidFill>
                  <a:schemeClr val="tx1"/>
                </a:solidFill>
              </a:rPr>
              <a:t>. This is mandatory. </a:t>
            </a:r>
          </a:p>
          <a:p>
            <a:endParaRPr lang="en-US" dirty="0"/>
          </a:p>
        </p:txBody>
      </p:sp>
      <p:pic>
        <p:nvPicPr>
          <p:cNvPr id="4" name="Picture 3" descr="http://upload.wikimedia.org/wikipedia/commons/thumb/3/35/Texas_flag_map.svg/1162px-Texas_flag_map.svg.png">
            <a:extLst>
              <a:ext uri="{FF2B5EF4-FFF2-40B4-BE49-F238E27FC236}">
                <a16:creationId xmlns:a16="http://schemas.microsoft.com/office/drawing/2014/main" id="{E98F845C-5315-4E9E-AC5B-2579449B27BC}"/>
              </a:ext>
            </a:extLst>
          </p:cNvPr>
          <p:cNvPicPr>
            <a:picLocks noChangeAspect="1"/>
          </p:cNvPicPr>
          <p:nvPr/>
        </p:nvPicPr>
        <p:blipFill>
          <a:blip r:embed="rId3" cstate="print"/>
          <a:srcRect/>
          <a:stretch>
            <a:fillRect/>
          </a:stretch>
        </p:blipFill>
        <p:spPr bwMode="auto">
          <a:xfrm>
            <a:off x="17307" y="3156022"/>
            <a:ext cx="1087689" cy="1097280"/>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altLang="en-US" dirty="0"/>
              <a:t>  Welcome to Fort Worth, Texas!</a:t>
            </a:r>
            <a:endParaRPr lang="en-US" dirty="0"/>
          </a:p>
        </p:txBody>
      </p:sp>
      <p:pic>
        <p:nvPicPr>
          <p:cNvPr id="6" name="Picture 5">
            <a:extLst>
              <a:ext uri="{FF2B5EF4-FFF2-40B4-BE49-F238E27FC236}">
                <a16:creationId xmlns:a16="http://schemas.microsoft.com/office/drawing/2014/main" id="{EED0C096-2B95-4437-ACE5-337AE30AE199}"/>
              </a:ext>
            </a:extLst>
          </p:cNvPr>
          <p:cNvPicPr>
            <a:picLocks noChangeAspect="1"/>
          </p:cNvPicPr>
          <p:nvPr/>
        </p:nvPicPr>
        <p:blipFill>
          <a:blip r:embed="rId4"/>
          <a:stretch>
            <a:fillRect/>
          </a:stretch>
        </p:blipFill>
        <p:spPr>
          <a:xfrm>
            <a:off x="7101975" y="2301"/>
            <a:ext cx="2034956" cy="1097280"/>
          </a:xfrm>
          <a:prstGeom prst="rect">
            <a:avLst/>
          </a:prstGeom>
        </p:spPr>
      </p:pic>
      <p:pic>
        <p:nvPicPr>
          <p:cNvPr id="10" name="Picture 9">
            <a:extLst>
              <a:ext uri="{FF2B5EF4-FFF2-40B4-BE49-F238E27FC236}">
                <a16:creationId xmlns:a16="http://schemas.microsoft.com/office/drawing/2014/main" id="{EFE63C7E-DE90-4643-B606-8006568CE8E0}"/>
              </a:ext>
            </a:extLst>
          </p:cNvPr>
          <p:cNvPicPr>
            <a:picLocks noChangeAspect="1"/>
          </p:cNvPicPr>
          <p:nvPr/>
        </p:nvPicPr>
        <p:blipFill>
          <a:blip r:embed="rId5"/>
          <a:stretch>
            <a:fillRect/>
          </a:stretch>
        </p:blipFill>
        <p:spPr>
          <a:xfrm>
            <a:off x="7069" y="2301"/>
            <a:ext cx="2028305" cy="1097280"/>
          </a:xfrm>
          <a:prstGeom prst="rect">
            <a:avLst/>
          </a:prstGeom>
        </p:spPr>
      </p:pic>
    </p:spTree>
    <p:extLst>
      <p:ext uri="{BB962C8B-B14F-4D97-AF65-F5344CB8AC3E}">
        <p14:creationId xmlns:p14="http://schemas.microsoft.com/office/powerpoint/2010/main" val="154169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923544"/>
          </a:xfrm>
        </p:spPr>
        <p:txBody>
          <a:bodyPr>
            <a:noAutofit/>
          </a:bodyPr>
          <a:lstStyle/>
          <a:p>
            <a:r>
              <a:rPr lang="en-US" altLang="en-US" dirty="0"/>
              <a:t>Roles and Responsibilities: Session Monitors - </a:t>
            </a:r>
            <a:r>
              <a:rPr lang="en-US" altLang="en-US" dirty="0">
                <a:solidFill>
                  <a:schemeClr val="accent1"/>
                </a:solidFill>
              </a:rPr>
              <a:t>During &amp; After Session</a:t>
            </a:r>
            <a:endParaRPr lang="en-US" dirty="0"/>
          </a:p>
        </p:txBody>
      </p:sp>
      <p:sp>
        <p:nvSpPr>
          <p:cNvPr id="3" name="Text Placeholder 2"/>
          <p:cNvSpPr>
            <a:spLocks noGrp="1"/>
          </p:cNvSpPr>
          <p:nvPr>
            <p:ph type="body" sz="quarter" idx="10"/>
          </p:nvPr>
        </p:nvSpPr>
        <p:spPr>
          <a:xfrm>
            <a:off x="996696" y="1243584"/>
            <a:ext cx="7779005" cy="4272196"/>
          </a:xfrm>
        </p:spPr>
        <p:txBody>
          <a:bodyPr>
            <a:normAutofit/>
          </a:bodyPr>
          <a:lstStyle/>
          <a:p>
            <a:pPr>
              <a:buFont typeface="Arial" panose="020B0604020202020204" pitchFamily="34" charset="0"/>
              <a:buChar char="•"/>
            </a:pPr>
            <a:r>
              <a:rPr lang="en-US" altLang="en-US" sz="1800" dirty="0"/>
              <a:t>Session Attendance </a:t>
            </a:r>
          </a:p>
          <a:p>
            <a:pPr lvl="3">
              <a:buFont typeface="Arial" panose="020B0604020202020204" pitchFamily="34" charset="0"/>
              <a:buChar char="•"/>
            </a:pPr>
            <a:r>
              <a:rPr lang="en-US" altLang="en-US" dirty="0"/>
              <a:t>Take a head count, record it on the session report </a:t>
            </a:r>
          </a:p>
          <a:p>
            <a:pPr lvl="3">
              <a:buFont typeface="Arial" panose="020B0604020202020204" pitchFamily="34" charset="0"/>
              <a:buChar char="•"/>
            </a:pPr>
            <a:endParaRPr lang="en-US" altLang="en-US" dirty="0"/>
          </a:p>
          <a:p>
            <a:pPr>
              <a:buFont typeface="Arial" panose="020B0604020202020204" pitchFamily="34" charset="0"/>
              <a:buChar char="•"/>
            </a:pPr>
            <a:r>
              <a:rPr lang="en-US" altLang="en-US" sz="1800" dirty="0"/>
              <a:t>Remain by door to assist those who enter late</a:t>
            </a:r>
          </a:p>
          <a:p>
            <a:pPr>
              <a:buFont typeface="Arial" panose="020B0604020202020204" pitchFamily="34" charset="0"/>
              <a:buChar char="•"/>
            </a:pPr>
            <a:endParaRPr lang="en-US" altLang="en-US" sz="1800" dirty="0"/>
          </a:p>
          <a:p>
            <a:pPr>
              <a:buFont typeface="Arial" panose="020B0604020202020204" pitchFamily="34" charset="0"/>
              <a:buChar char="•"/>
            </a:pPr>
            <a:r>
              <a:rPr lang="en-US" altLang="en-US" sz="1800" dirty="0"/>
              <a:t>Return session report to Site Committee Room- Room# 103. </a:t>
            </a:r>
          </a:p>
        </p:txBody>
      </p:sp>
    </p:spTree>
    <p:extLst>
      <p:ext uri="{BB962C8B-B14F-4D97-AF65-F5344CB8AC3E}">
        <p14:creationId xmlns:p14="http://schemas.microsoft.com/office/powerpoint/2010/main" val="72231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923544"/>
          </a:xfrm>
        </p:spPr>
        <p:txBody>
          <a:bodyPr>
            <a:noAutofit/>
          </a:bodyPr>
          <a:lstStyle/>
          <a:p>
            <a:r>
              <a:rPr lang="en-US" altLang="en-US" dirty="0"/>
              <a:t>Roles and Responsibilities: Keynote and General Session Monitors</a:t>
            </a:r>
            <a:endParaRPr lang="en-US" dirty="0"/>
          </a:p>
        </p:txBody>
      </p:sp>
      <p:sp>
        <p:nvSpPr>
          <p:cNvPr id="3" name="Text Placeholder 2"/>
          <p:cNvSpPr>
            <a:spLocks noGrp="1"/>
          </p:cNvSpPr>
          <p:nvPr>
            <p:ph type="body" sz="quarter" idx="10"/>
          </p:nvPr>
        </p:nvSpPr>
        <p:spPr>
          <a:xfrm>
            <a:off x="996696" y="1243584"/>
            <a:ext cx="8026155" cy="4582811"/>
          </a:xfrm>
        </p:spPr>
        <p:txBody>
          <a:bodyPr>
            <a:normAutofit/>
          </a:bodyPr>
          <a:lstStyle/>
          <a:p>
            <a:pPr marL="0" indent="0"/>
            <a:r>
              <a:rPr lang="en-US" altLang="en-US" sz="2000" b="1" i="1" u="sng" dirty="0">
                <a:solidFill>
                  <a:schemeClr val="tx1"/>
                </a:solidFill>
              </a:rPr>
              <a:t>Arrive</a:t>
            </a:r>
            <a:r>
              <a:rPr lang="en-US" altLang="en-US" sz="2000" i="1" dirty="0">
                <a:solidFill>
                  <a:schemeClr val="tx1"/>
                </a:solidFill>
              </a:rPr>
              <a:t> at your assigned room at least 15 minutes before the session!</a:t>
            </a:r>
            <a:endParaRPr lang="en-US" altLang="en-US" sz="2000" dirty="0"/>
          </a:p>
          <a:p>
            <a:pPr marL="0" indent="0"/>
            <a:endParaRPr lang="en-US" altLang="en-US" sz="1800" dirty="0"/>
          </a:p>
          <a:p>
            <a:pPr>
              <a:buFont typeface="Arial" panose="020B0604020202020204" pitchFamily="34" charset="0"/>
              <a:buChar char="•"/>
            </a:pPr>
            <a:r>
              <a:rPr lang="en-US" altLang="en-US" sz="1800" dirty="0"/>
              <a:t>Four volunteers for each session </a:t>
            </a:r>
          </a:p>
          <a:p>
            <a:pPr>
              <a:buFont typeface="Arial" panose="020B0604020202020204" pitchFamily="34" charset="0"/>
              <a:buChar char="•"/>
            </a:pPr>
            <a:endParaRPr lang="en-US" altLang="en-US" sz="1800" dirty="0"/>
          </a:p>
          <a:p>
            <a:pPr>
              <a:buFont typeface="Arial" panose="020B0604020202020204" pitchFamily="34" charset="0"/>
              <a:buChar char="•"/>
            </a:pPr>
            <a:r>
              <a:rPr lang="en-US" altLang="en-US" sz="1800" dirty="0"/>
              <a:t>Welcomes conference participants</a:t>
            </a:r>
          </a:p>
          <a:p>
            <a:pPr>
              <a:buFont typeface="Arial" panose="020B0604020202020204" pitchFamily="34" charset="0"/>
              <a:buChar char="•"/>
            </a:pPr>
            <a:endParaRPr lang="en-US" altLang="en-US" sz="1800" dirty="0"/>
          </a:p>
          <a:p>
            <a:pPr>
              <a:buFont typeface="Arial" panose="020B0604020202020204" pitchFamily="34" charset="0"/>
              <a:buChar char="•"/>
            </a:pPr>
            <a:r>
              <a:rPr lang="en-US" altLang="en-US" sz="1800" dirty="0"/>
              <a:t>Answers general questions about sessions, activities, and meeting locations</a:t>
            </a:r>
          </a:p>
          <a:p>
            <a:pPr>
              <a:buFont typeface="Arial" panose="020B0604020202020204" pitchFamily="34" charset="0"/>
              <a:buChar char="•"/>
            </a:pPr>
            <a:endParaRPr lang="en-US" altLang="en-US" sz="1800" dirty="0"/>
          </a:p>
          <a:p>
            <a:pPr>
              <a:buFont typeface="Arial" panose="020B0604020202020204" pitchFamily="34" charset="0"/>
              <a:buChar char="•"/>
            </a:pPr>
            <a:endParaRPr lang="en-US" altLang="en-US" sz="1800" dirty="0"/>
          </a:p>
        </p:txBody>
      </p:sp>
    </p:spTree>
    <p:extLst>
      <p:ext uri="{BB962C8B-B14F-4D97-AF65-F5344CB8AC3E}">
        <p14:creationId xmlns:p14="http://schemas.microsoft.com/office/powerpoint/2010/main" val="600955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923544"/>
          </a:xfrm>
        </p:spPr>
        <p:txBody>
          <a:bodyPr>
            <a:noAutofit/>
          </a:bodyPr>
          <a:lstStyle/>
          <a:p>
            <a:r>
              <a:rPr lang="en-US" altLang="en-US" dirty="0"/>
              <a:t>Roles and Responsibilities: Live Case Study Room Monitors</a:t>
            </a:r>
            <a:endParaRPr lang="en-US" dirty="0"/>
          </a:p>
        </p:txBody>
      </p:sp>
      <p:sp>
        <p:nvSpPr>
          <p:cNvPr id="3" name="Text Placeholder 2"/>
          <p:cNvSpPr>
            <a:spLocks noGrp="1"/>
          </p:cNvSpPr>
          <p:nvPr>
            <p:ph type="body" sz="quarter" idx="10"/>
          </p:nvPr>
        </p:nvSpPr>
        <p:spPr>
          <a:xfrm>
            <a:off x="996694" y="1243584"/>
            <a:ext cx="7779005" cy="3817609"/>
          </a:xfrm>
        </p:spPr>
        <p:txBody>
          <a:bodyPr>
            <a:normAutofit/>
          </a:bodyPr>
          <a:lstStyle/>
          <a:p>
            <a:pPr marL="0" indent="0">
              <a:defRPr/>
            </a:pPr>
            <a:r>
              <a:rPr lang="en-US" altLang="en-US" sz="2000" b="1" i="1" u="sng" dirty="0">
                <a:solidFill>
                  <a:schemeClr val="tx1"/>
                </a:solidFill>
              </a:rPr>
              <a:t>Arrive</a:t>
            </a:r>
            <a:r>
              <a:rPr lang="en-US" altLang="en-US" sz="2000" i="1" dirty="0">
                <a:solidFill>
                  <a:schemeClr val="tx1"/>
                </a:solidFill>
              </a:rPr>
              <a:t> at your assigned room at least 20 minutes before the session and meet the Lead Judge!</a:t>
            </a:r>
            <a:endParaRPr lang="en-US" altLang="en-US" sz="2000" dirty="0"/>
          </a:p>
          <a:p>
            <a:pPr marL="0" indent="0">
              <a:defRPr/>
            </a:pPr>
            <a:endParaRPr lang="en-US" altLang="en-US" sz="1800" dirty="0"/>
          </a:p>
          <a:p>
            <a:pPr>
              <a:buFont typeface="Arial" panose="020B0604020202020204" pitchFamily="34" charset="0"/>
              <a:buChar char="•"/>
              <a:defRPr/>
            </a:pPr>
            <a:r>
              <a:rPr lang="en-US" altLang="en-US" sz="1800" dirty="0"/>
              <a:t>Assist Lead Judge coordinating the competition</a:t>
            </a:r>
          </a:p>
          <a:p>
            <a:pPr>
              <a:buFont typeface="Arial" panose="020B0604020202020204" pitchFamily="34" charset="0"/>
              <a:buChar char="•"/>
              <a:defRPr/>
            </a:pPr>
            <a:r>
              <a:rPr lang="en-US" altLang="en-US" sz="1800" dirty="0"/>
              <a:t>Two volunteers for each session (one to monitor door &amp; one to time competition or perform other duties as assigned by Lead Judge)</a:t>
            </a:r>
          </a:p>
          <a:p>
            <a:pPr>
              <a:buFont typeface="Arial" panose="020B0604020202020204" pitchFamily="34" charset="0"/>
              <a:buChar char="•"/>
              <a:defRPr/>
            </a:pPr>
            <a:r>
              <a:rPr lang="en-US" altLang="en-US" sz="1800" i="1" u="sng" dirty="0"/>
              <a:t>Doors must remain closed during competition </a:t>
            </a:r>
            <a:r>
              <a:rPr lang="en-US" altLang="en-US" sz="1800" i="1" dirty="0"/>
              <a:t>- </a:t>
            </a:r>
            <a:r>
              <a:rPr lang="en-US" altLang="en-US" sz="1800" i="1" u="sng" dirty="0"/>
              <a:t>do not let anyone enter or exit</a:t>
            </a:r>
            <a:r>
              <a:rPr lang="en-US" altLang="en-US" sz="1800" dirty="0"/>
              <a:t>!</a:t>
            </a:r>
          </a:p>
          <a:p>
            <a:pPr>
              <a:buFont typeface="Arial" panose="020B0604020202020204" pitchFamily="34" charset="0"/>
              <a:buChar char="•"/>
              <a:defRPr/>
            </a:pPr>
            <a:r>
              <a:rPr lang="en-US" altLang="en-US" sz="1800" dirty="0"/>
              <a:t>Lead Judge will have stop watch &amp; time cards</a:t>
            </a:r>
          </a:p>
          <a:p>
            <a:pPr>
              <a:buFont typeface="Arial" panose="020B0604020202020204" pitchFamily="34" charset="0"/>
              <a:buChar char="•"/>
              <a:defRPr/>
            </a:pPr>
            <a:r>
              <a:rPr lang="en-US" altLang="en-US" sz="1800" dirty="0"/>
              <a:t>Count attendees and record on monitor form</a:t>
            </a:r>
          </a:p>
          <a:p>
            <a:pPr>
              <a:buFont typeface="Arial" panose="020B0604020202020204" pitchFamily="34" charset="0"/>
              <a:buChar char="•"/>
              <a:defRPr/>
            </a:pPr>
            <a:r>
              <a:rPr lang="en-US" altLang="en-US" sz="1800" dirty="0"/>
              <a:t>Audio or video taping/recording is </a:t>
            </a:r>
            <a:r>
              <a:rPr lang="en-US" altLang="en-US" sz="1800" i="1" u="sng" dirty="0"/>
              <a:t>not allowed</a:t>
            </a:r>
            <a:endParaRPr lang="en-US" altLang="en-US" sz="1800" dirty="0"/>
          </a:p>
        </p:txBody>
      </p:sp>
    </p:spTree>
    <p:extLst>
      <p:ext uri="{BB962C8B-B14F-4D97-AF65-F5344CB8AC3E}">
        <p14:creationId xmlns:p14="http://schemas.microsoft.com/office/powerpoint/2010/main" val="134051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Roles and Responsibilities: Information Desk</a:t>
            </a:r>
            <a:endParaRPr lang="en-US" dirty="0"/>
          </a:p>
        </p:txBody>
      </p:sp>
      <p:sp>
        <p:nvSpPr>
          <p:cNvPr id="3" name="Text Placeholder 2"/>
          <p:cNvSpPr>
            <a:spLocks noGrp="1"/>
          </p:cNvSpPr>
          <p:nvPr>
            <p:ph type="body" sz="quarter" idx="10"/>
          </p:nvPr>
        </p:nvSpPr>
        <p:spPr>
          <a:xfrm>
            <a:off x="996696" y="1243584"/>
            <a:ext cx="7779005" cy="5294376"/>
          </a:xfrm>
        </p:spPr>
        <p:txBody>
          <a:bodyPr>
            <a:normAutofit/>
          </a:bodyPr>
          <a:lstStyle/>
          <a:p>
            <a:pPr marL="0" indent="0"/>
            <a:r>
              <a:rPr lang="en-US" altLang="en-US" sz="2000" b="1" i="1" u="sng" dirty="0">
                <a:solidFill>
                  <a:schemeClr val="tx1"/>
                </a:solidFill>
              </a:rPr>
              <a:t>Arrive</a:t>
            </a:r>
            <a:r>
              <a:rPr lang="en-US" altLang="en-US" sz="2000" i="1" dirty="0">
                <a:solidFill>
                  <a:schemeClr val="tx1"/>
                </a:solidFill>
              </a:rPr>
              <a:t> at your assigned location at least 15 minutes before the scheduled shift! </a:t>
            </a:r>
            <a:endParaRPr lang="en-US" altLang="en-US" sz="2000" dirty="0"/>
          </a:p>
          <a:p>
            <a:pPr marL="0" indent="0"/>
            <a:endParaRPr lang="en-US" altLang="en-US" sz="1800" dirty="0"/>
          </a:p>
          <a:p>
            <a:pPr marL="457200" indent="-457200">
              <a:buFont typeface="Arial" panose="020B0604020202020204" pitchFamily="34" charset="0"/>
              <a:buChar char="•"/>
            </a:pPr>
            <a:r>
              <a:rPr lang="en-US" altLang="en-US" sz="1800" dirty="0"/>
              <a:t>Two volunteers for each site</a:t>
            </a:r>
          </a:p>
          <a:p>
            <a:pPr marL="457200" indent="-457200">
              <a:buFont typeface="Arial" panose="020B0604020202020204" pitchFamily="34" charset="0"/>
              <a:buChar char="•"/>
            </a:pPr>
            <a:r>
              <a:rPr lang="en-US" altLang="en-US" sz="1800" dirty="0"/>
              <a:t>Welcomes conference participants</a:t>
            </a:r>
          </a:p>
          <a:p>
            <a:pPr marL="457200" indent="-457200">
              <a:buFont typeface="Arial" panose="020B0604020202020204" pitchFamily="34" charset="0"/>
              <a:buChar char="•"/>
            </a:pPr>
            <a:r>
              <a:rPr lang="en-US" altLang="en-US" sz="1800" dirty="0"/>
              <a:t>Works with previous shift to learn about issues that occurred and if any still need to be resolved</a:t>
            </a:r>
          </a:p>
          <a:p>
            <a:pPr marL="457200" indent="-457200">
              <a:buFont typeface="Arial" panose="020B0604020202020204" pitchFamily="34" charset="0"/>
              <a:buChar char="•"/>
            </a:pPr>
            <a:r>
              <a:rPr lang="en-US" altLang="en-US" sz="1800" dirty="0"/>
              <a:t>Answers questions about a variety of topics:</a:t>
            </a:r>
          </a:p>
          <a:p>
            <a:pPr lvl="3"/>
            <a:r>
              <a:rPr lang="en-US" altLang="en-US" dirty="0"/>
              <a:t>Registration process</a:t>
            </a:r>
          </a:p>
          <a:p>
            <a:pPr lvl="3"/>
            <a:r>
              <a:rPr lang="en-US" altLang="en-US" dirty="0"/>
              <a:t>Sessions, activities, and meeting locations</a:t>
            </a:r>
          </a:p>
          <a:p>
            <a:pPr lvl="3"/>
            <a:r>
              <a:rPr lang="en-US" altLang="en-US" dirty="0"/>
              <a:t>Venue logistics, local transportation, and sightseeing options</a:t>
            </a:r>
          </a:p>
          <a:p>
            <a:pPr lvl="3"/>
            <a:r>
              <a:rPr lang="en-US" altLang="en-US" dirty="0"/>
              <a:t>WCQI Fort Worth information webpage – QR code</a:t>
            </a:r>
          </a:p>
          <a:p>
            <a:pPr lvl="3"/>
            <a:r>
              <a:rPr lang="en-US" altLang="en-US" dirty="0"/>
              <a:t>Special needs</a:t>
            </a:r>
          </a:p>
          <a:p>
            <a:pPr lvl="3"/>
            <a:r>
              <a:rPr lang="en-US" altLang="en-US" dirty="0"/>
              <a:t>Compliments and complaints</a:t>
            </a:r>
          </a:p>
          <a:p>
            <a:pPr marL="274320" lvl="3" indent="0">
              <a:buNone/>
            </a:pPr>
            <a:endParaRPr lang="en-US" altLang="en-US" dirty="0"/>
          </a:p>
          <a:p>
            <a:pPr marL="457200" indent="-457200">
              <a:buFont typeface="Arial" panose="020B0604020202020204" pitchFamily="34" charset="0"/>
              <a:buChar char="•"/>
            </a:pPr>
            <a:r>
              <a:rPr lang="en-US" altLang="en-US" sz="1800" dirty="0"/>
              <a:t>Logs any new issues (and resolution) not in the information folder</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051095" y="1534839"/>
            <a:ext cx="1304925" cy="1265555"/>
          </a:xfrm>
          <a:prstGeom prst="rect">
            <a:avLst/>
          </a:prstGeom>
          <a:noFill/>
          <a:ln>
            <a:noFill/>
          </a:ln>
        </p:spPr>
      </p:pic>
    </p:spTree>
    <p:extLst>
      <p:ext uri="{BB962C8B-B14F-4D97-AF65-F5344CB8AC3E}">
        <p14:creationId xmlns:p14="http://schemas.microsoft.com/office/powerpoint/2010/main" val="1615937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Notification: Non-Attendance</a:t>
            </a:r>
            <a:endParaRPr lang="en-US" dirty="0"/>
          </a:p>
        </p:txBody>
      </p:sp>
      <p:sp>
        <p:nvSpPr>
          <p:cNvPr id="3" name="Text Placeholder 2"/>
          <p:cNvSpPr>
            <a:spLocks noGrp="1"/>
          </p:cNvSpPr>
          <p:nvPr>
            <p:ph type="body" sz="quarter" idx="10"/>
          </p:nvPr>
        </p:nvSpPr>
        <p:spPr>
          <a:xfrm>
            <a:off x="996695" y="1243585"/>
            <a:ext cx="7258306" cy="4272196"/>
          </a:xfrm>
        </p:spPr>
        <p:txBody>
          <a:bodyPr>
            <a:noAutofit/>
          </a:bodyPr>
          <a:lstStyle/>
          <a:p>
            <a:pPr marL="0" indent="0">
              <a:defRPr/>
            </a:pPr>
            <a:r>
              <a:rPr lang="en-US" altLang="en-US" sz="1800" dirty="0"/>
              <a:t>Unable to attend (due to work priorities, family emergency, etc.)? </a:t>
            </a:r>
            <a:r>
              <a:rPr lang="en-US" altLang="en-US" sz="1800" b="1" u="sng" dirty="0"/>
              <a:t>Please inform us immediately! </a:t>
            </a:r>
          </a:p>
          <a:p>
            <a:pPr marL="171450" indent="-171450">
              <a:buFont typeface="Arial" panose="020B0604020202020204" pitchFamily="34" charset="0"/>
              <a:buChar char="•"/>
              <a:defRPr/>
            </a:pPr>
            <a:endParaRPr lang="en-US" altLang="en-US" sz="1800" i="1" u="sng" dirty="0"/>
          </a:p>
          <a:p>
            <a:pPr lvl="1">
              <a:defRPr/>
            </a:pPr>
            <a:r>
              <a:rPr lang="en-US" altLang="en-US" sz="1800" b="1" dirty="0">
                <a:solidFill>
                  <a:schemeClr val="accent2"/>
                </a:solidFill>
              </a:rPr>
              <a:t>Prior to Saturday May 18:</a:t>
            </a:r>
            <a:endParaRPr lang="en-US" altLang="en-US" sz="1800" dirty="0">
              <a:solidFill>
                <a:schemeClr val="accent2"/>
              </a:solidFill>
            </a:endParaRPr>
          </a:p>
          <a:p>
            <a:pPr marL="0" indent="0">
              <a:defRPr/>
            </a:pPr>
            <a:r>
              <a:rPr lang="en-US" altLang="en-US" sz="1800" b="1" dirty="0">
                <a:solidFill>
                  <a:schemeClr val="accent5">
                    <a:lumMod val="50000"/>
                  </a:schemeClr>
                </a:solidFill>
                <a:latin typeface="Arial Narrow" panose="020B0606020202030204" pitchFamily="34" charset="0"/>
              </a:rPr>
              <a:t>      </a:t>
            </a:r>
            <a:r>
              <a:rPr lang="en-US" altLang="en-US" sz="1800" b="1" dirty="0">
                <a:solidFill>
                  <a:schemeClr val="tx1"/>
                </a:solidFill>
                <a:latin typeface="Arial Narrow" panose="020B0606020202030204" pitchFamily="34" charset="0"/>
              </a:rPr>
              <a:t>John Breckline @ </a:t>
            </a:r>
            <a:r>
              <a:rPr lang="en-US" sz="1800" dirty="0">
                <a:solidFill>
                  <a:schemeClr val="tx1"/>
                </a:solidFill>
              </a:rPr>
              <a:t>817.401.0412 or </a:t>
            </a:r>
            <a:r>
              <a:rPr lang="en-US" sz="1800" dirty="0">
                <a:solidFill>
                  <a:schemeClr val="tx1"/>
                </a:solidFill>
                <a:hlinkClick r:id="rId2"/>
              </a:rPr>
              <a:t>jbreckline@att.net</a:t>
            </a:r>
            <a:r>
              <a:rPr lang="en-US" sz="1800" dirty="0">
                <a:solidFill>
                  <a:schemeClr val="tx1"/>
                </a:solidFill>
              </a:rPr>
              <a:t> </a:t>
            </a:r>
            <a:endParaRPr lang="en-US" altLang="en-US" sz="1800" b="1" dirty="0">
              <a:solidFill>
                <a:schemeClr val="tx1"/>
              </a:solidFill>
              <a:latin typeface="Arial Narrow" panose="020B0606020202030204" pitchFamily="34" charset="0"/>
            </a:endParaRPr>
          </a:p>
          <a:p>
            <a:pPr marL="0" indent="0">
              <a:defRPr/>
            </a:pPr>
            <a:r>
              <a:rPr lang="en-US" altLang="en-US" sz="1800" b="1" dirty="0">
                <a:solidFill>
                  <a:schemeClr val="tx1"/>
                </a:solidFill>
                <a:latin typeface="Arial Narrow" panose="020B0606020202030204" pitchFamily="34" charset="0"/>
              </a:rPr>
              <a:t>      </a:t>
            </a:r>
            <a:endParaRPr lang="en-US" sz="1800" dirty="0">
              <a:solidFill>
                <a:schemeClr val="tx1"/>
              </a:solidFill>
            </a:endParaRPr>
          </a:p>
          <a:p>
            <a:pPr marL="0" indent="0">
              <a:defRPr/>
            </a:pPr>
            <a:endParaRPr lang="en-US" altLang="en-US" sz="1800" b="1" u="sng" dirty="0">
              <a:solidFill>
                <a:schemeClr val="accent2"/>
              </a:solidFill>
            </a:endParaRPr>
          </a:p>
          <a:p>
            <a:pPr marL="0" indent="0">
              <a:defRPr/>
            </a:pPr>
            <a:r>
              <a:rPr lang="en-US" altLang="en-US" sz="1800" b="1" dirty="0">
                <a:solidFill>
                  <a:schemeClr val="accent2"/>
                </a:solidFill>
              </a:rPr>
              <a:t>During Conference May 18 – 22: </a:t>
            </a:r>
            <a:r>
              <a:rPr lang="en-US" altLang="en-US" sz="1800" dirty="0">
                <a:solidFill>
                  <a:schemeClr val="accent2"/>
                </a:solidFill>
              </a:rPr>
              <a:t> </a:t>
            </a:r>
          </a:p>
          <a:p>
            <a:pPr marL="0" indent="0">
              <a:defRPr/>
            </a:pPr>
            <a:r>
              <a:rPr lang="en-US" altLang="en-US" sz="1800" b="1" dirty="0">
                <a:solidFill>
                  <a:schemeClr val="accent1"/>
                </a:solidFill>
                <a:latin typeface="Arial Narrow" panose="020B0606020202030204" pitchFamily="34" charset="0"/>
              </a:rPr>
              <a:t>      </a:t>
            </a:r>
            <a:r>
              <a:rPr lang="en-US" altLang="en-US" sz="1800" b="1" dirty="0">
                <a:solidFill>
                  <a:schemeClr val="tx1"/>
                </a:solidFill>
                <a:latin typeface="Arial Narrow" panose="020B0606020202030204" pitchFamily="34" charset="0"/>
              </a:rPr>
              <a:t>John </a:t>
            </a:r>
            <a:r>
              <a:rPr lang="en-US" altLang="en-US" sz="1800" b="1" dirty="0" err="1">
                <a:solidFill>
                  <a:schemeClr val="tx1"/>
                </a:solidFill>
                <a:latin typeface="Arial Narrow" panose="020B0606020202030204" pitchFamily="34" charset="0"/>
              </a:rPr>
              <a:t>Breckline</a:t>
            </a:r>
            <a:r>
              <a:rPr lang="en-US" altLang="en-US" sz="1800" b="1" dirty="0">
                <a:solidFill>
                  <a:schemeClr val="tx1"/>
                </a:solidFill>
                <a:latin typeface="Arial Narrow" panose="020B0606020202030204" pitchFamily="34" charset="0"/>
              </a:rPr>
              <a:t> @ </a:t>
            </a:r>
            <a:r>
              <a:rPr lang="en-US" sz="1800" dirty="0">
                <a:solidFill>
                  <a:schemeClr val="tx1"/>
                </a:solidFill>
              </a:rPr>
              <a:t>817.401.0412</a:t>
            </a:r>
            <a:r>
              <a:rPr lang="en-US" altLang="en-US" sz="1800" dirty="0">
                <a:solidFill>
                  <a:schemeClr val="tx1"/>
                </a:solidFill>
                <a:latin typeface="Arial" panose="020B0604020202020204" pitchFamily="34" charset="0"/>
                <a:cs typeface="Arial" panose="020B0604020202020204" pitchFamily="34" charset="0"/>
              </a:rPr>
              <a:t> </a:t>
            </a:r>
            <a:r>
              <a:rPr lang="en-US" altLang="en-US" sz="1800" b="1" dirty="0">
                <a:solidFill>
                  <a:schemeClr val="tx1"/>
                </a:solidFill>
                <a:latin typeface="Arial Narrow" panose="020B0606020202030204" pitchFamily="34" charset="0"/>
              </a:rPr>
              <a:t>or </a:t>
            </a:r>
          </a:p>
          <a:p>
            <a:pPr marL="0" indent="0">
              <a:defRPr/>
            </a:pPr>
            <a:r>
              <a:rPr lang="en-US" altLang="en-US" sz="1800" b="1" dirty="0">
                <a:solidFill>
                  <a:schemeClr val="tx1"/>
                </a:solidFill>
                <a:latin typeface="Arial Narrow" panose="020B0606020202030204" pitchFamily="34" charset="0"/>
              </a:rPr>
              <a:t>      Jim Conkle @ </a:t>
            </a:r>
            <a:r>
              <a:rPr lang="en-US" altLang="en-US" sz="1800" dirty="0">
                <a:solidFill>
                  <a:schemeClr val="tx1"/>
                </a:solidFill>
                <a:latin typeface="Arial" panose="020B0604020202020204" pitchFamily="34" charset="0"/>
                <a:cs typeface="Arial" panose="020B0604020202020204" pitchFamily="34" charset="0"/>
              </a:rPr>
              <a:t>817.308.5978</a:t>
            </a:r>
          </a:p>
          <a:p>
            <a:pPr marL="0" indent="0">
              <a:defRPr/>
            </a:pPr>
            <a:endParaRPr lang="en-US" altLang="en-US" sz="1800" i="1" u="sng" dirty="0">
              <a:solidFill>
                <a:schemeClr val="tx1"/>
              </a:solidFill>
              <a:latin typeface="Arial Narrow" panose="020B0606020202030204" pitchFamily="34" charset="0"/>
            </a:endParaRPr>
          </a:p>
          <a:p>
            <a:pPr>
              <a:buFont typeface="Arial" panose="020B0604020202020204" pitchFamily="34" charset="0"/>
              <a:buChar char="•"/>
              <a:defRPr/>
            </a:pPr>
            <a:r>
              <a:rPr lang="en-US" altLang="en-US" sz="1800" dirty="0"/>
              <a:t>Failure to work your commitment could result in your being billed for the entire conference fee of </a:t>
            </a:r>
            <a:r>
              <a:rPr lang="en-US" altLang="en-US" sz="1800" b="1" dirty="0">
                <a:solidFill>
                  <a:schemeClr val="tx1"/>
                </a:solidFill>
              </a:rPr>
              <a:t>$1,199!</a:t>
            </a:r>
          </a:p>
        </p:txBody>
      </p:sp>
    </p:spTree>
    <p:extLst>
      <p:ext uri="{BB962C8B-B14F-4D97-AF65-F5344CB8AC3E}">
        <p14:creationId xmlns:p14="http://schemas.microsoft.com/office/powerpoint/2010/main" val="164784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B69C-3AC6-4B8D-AF26-1EB3BE4F1A4D}"/>
              </a:ext>
            </a:extLst>
          </p:cNvPr>
          <p:cNvSpPr>
            <a:spLocks noGrp="1"/>
          </p:cNvSpPr>
          <p:nvPr>
            <p:ph type="title"/>
          </p:nvPr>
        </p:nvSpPr>
        <p:spPr/>
        <p:txBody>
          <a:bodyPr/>
          <a:lstStyle/>
          <a:p>
            <a:r>
              <a:rPr lang="en-US" dirty="0"/>
              <a:t>Customer Service Expectations</a:t>
            </a:r>
          </a:p>
        </p:txBody>
      </p:sp>
      <p:sp>
        <p:nvSpPr>
          <p:cNvPr id="3" name="Text Placeholder 2">
            <a:extLst>
              <a:ext uri="{FF2B5EF4-FFF2-40B4-BE49-F238E27FC236}">
                <a16:creationId xmlns:a16="http://schemas.microsoft.com/office/drawing/2014/main" id="{CF7D3827-5517-461A-8E7D-9B7DA2BA81D1}"/>
              </a:ext>
            </a:extLst>
          </p:cNvPr>
          <p:cNvSpPr>
            <a:spLocks noGrp="1"/>
          </p:cNvSpPr>
          <p:nvPr>
            <p:ph type="body" sz="quarter" idx="10"/>
          </p:nvPr>
        </p:nvSpPr>
        <p:spPr/>
        <p:txBody>
          <a:bodyPr/>
          <a:lstStyle/>
          <a:p>
            <a:pPr marL="0" indent="0"/>
            <a:endParaRPr lang="en-US" dirty="0"/>
          </a:p>
        </p:txBody>
      </p:sp>
    </p:spTree>
    <p:extLst>
      <p:ext uri="{BB962C8B-B14F-4D97-AF65-F5344CB8AC3E}">
        <p14:creationId xmlns:p14="http://schemas.microsoft.com/office/powerpoint/2010/main" val="1548068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Customer Service Expectations</a:t>
            </a:r>
            <a:endParaRPr lang="en-US" dirty="0"/>
          </a:p>
        </p:txBody>
      </p:sp>
      <p:sp>
        <p:nvSpPr>
          <p:cNvPr id="3" name="Text Placeholder 2"/>
          <p:cNvSpPr>
            <a:spLocks noGrp="1"/>
          </p:cNvSpPr>
          <p:nvPr>
            <p:ph type="body" sz="quarter" idx="10"/>
          </p:nvPr>
        </p:nvSpPr>
        <p:spPr>
          <a:xfrm>
            <a:off x="996694" y="1243585"/>
            <a:ext cx="7779005" cy="4272196"/>
          </a:xfrm>
        </p:spPr>
        <p:txBody>
          <a:bodyPr>
            <a:normAutofit/>
          </a:bodyPr>
          <a:lstStyle/>
          <a:p>
            <a:pPr marL="0" indent="0">
              <a:spcBef>
                <a:spcPts val="1200"/>
              </a:spcBef>
            </a:pPr>
            <a:r>
              <a:rPr lang="en-US" sz="2000" dirty="0">
                <a:solidFill>
                  <a:srgbClr val="0070C0"/>
                </a:solidFill>
              </a:rPr>
              <a:t>Remember the 3Cs – Courteous, Competent and Cool</a:t>
            </a:r>
            <a:r>
              <a:rPr lang="en-US" sz="2000" dirty="0"/>
              <a:t>  </a:t>
            </a:r>
          </a:p>
          <a:p>
            <a:pPr>
              <a:buFont typeface="Arial" panose="020B0604020202020204" pitchFamily="34" charset="0"/>
              <a:buChar char="•"/>
            </a:pPr>
            <a:r>
              <a:rPr lang="en-US" sz="1800" dirty="0"/>
              <a:t>Maintain </a:t>
            </a:r>
            <a:r>
              <a:rPr lang="en-US" sz="1800" b="1" dirty="0">
                <a:solidFill>
                  <a:srgbClr val="92D050"/>
                </a:solidFill>
              </a:rPr>
              <a:t>COURTESY and PROFESSIONALISM at all times</a:t>
            </a:r>
            <a:r>
              <a:rPr lang="en-US" sz="1800" dirty="0"/>
              <a:t>.  </a:t>
            </a:r>
          </a:p>
          <a:p>
            <a:pPr>
              <a:buFont typeface="Arial" panose="020B0604020202020204" pitchFamily="34" charset="0"/>
              <a:buChar char="•"/>
            </a:pPr>
            <a:r>
              <a:rPr lang="en-US" sz="1800" dirty="0"/>
              <a:t>Remain objective when handling irate and unreasonable participants.  </a:t>
            </a:r>
          </a:p>
          <a:p>
            <a:pPr>
              <a:buFont typeface="Arial" panose="020B0604020202020204" pitchFamily="34" charset="0"/>
              <a:buChar char="•"/>
            </a:pPr>
            <a:r>
              <a:rPr lang="en-US" sz="1800" dirty="0"/>
              <a:t>Complaints are living examples of the 80-20 rule – a few bits of vital feedback among lots of not-so-helpful personal grievances.</a:t>
            </a:r>
          </a:p>
          <a:p>
            <a:pPr marL="0" indent="0"/>
            <a:endParaRPr lang="en-US" sz="2000" b="1" dirty="0">
              <a:solidFill>
                <a:srgbClr val="0070C0"/>
              </a:solidFill>
            </a:endParaRPr>
          </a:p>
          <a:p>
            <a:pPr marL="0" indent="0"/>
            <a:r>
              <a:rPr lang="en-US" sz="2000" dirty="0">
                <a:solidFill>
                  <a:srgbClr val="0070C0"/>
                </a:solidFill>
              </a:rPr>
              <a:t>ASQ cares about positive first impressions.  Use the standard greeting and closing</a:t>
            </a:r>
          </a:p>
          <a:p>
            <a:pPr>
              <a:buFont typeface="Arial" panose="020B0604020202020204" pitchFamily="34" charset="0"/>
              <a:buChar char="•"/>
            </a:pPr>
            <a:r>
              <a:rPr lang="en-US" altLang="en-US" sz="1800" dirty="0"/>
              <a:t>Standard Greeting:  </a:t>
            </a:r>
            <a:r>
              <a:rPr lang="en-US" altLang="en-US" sz="1600" dirty="0">
                <a:solidFill>
                  <a:schemeClr val="tx1"/>
                </a:solidFill>
              </a:rPr>
              <a:t>“Welcome to the ASQ World Conference. How may I help you?”</a:t>
            </a:r>
            <a:endParaRPr lang="en-US" altLang="en-US" sz="1800" dirty="0">
              <a:solidFill>
                <a:schemeClr val="tx1"/>
              </a:solidFill>
            </a:endParaRPr>
          </a:p>
          <a:p>
            <a:pPr lvl="0">
              <a:buFont typeface="Arial" panose="020B0604020202020204" pitchFamily="34" charset="0"/>
              <a:buChar char="•"/>
            </a:pPr>
            <a:r>
              <a:rPr lang="en-US" altLang="en-US" sz="1800" dirty="0"/>
              <a:t>Standard Closing: </a:t>
            </a:r>
            <a:r>
              <a:rPr lang="en-US" altLang="en-US" sz="1600" dirty="0">
                <a:solidFill>
                  <a:schemeClr val="tx1"/>
                </a:solidFill>
              </a:rPr>
              <a:t>“Have a great conference! Please let me know if I can help you in any other way”</a:t>
            </a:r>
          </a:p>
          <a:p>
            <a:pPr lvl="0">
              <a:buFont typeface="Arial" panose="020B0604020202020204" pitchFamily="34" charset="0"/>
              <a:buChar char="•"/>
            </a:pPr>
            <a:endParaRPr lang="en-US" altLang="en-US" dirty="0">
              <a:solidFill>
                <a:schemeClr val="tx1"/>
              </a:solidFill>
            </a:endParaRPr>
          </a:p>
        </p:txBody>
      </p:sp>
      <p:grpSp>
        <p:nvGrpSpPr>
          <p:cNvPr id="4" name="Group 4"/>
          <p:cNvGrpSpPr>
            <a:grpSpLocks/>
          </p:cNvGrpSpPr>
          <p:nvPr/>
        </p:nvGrpSpPr>
        <p:grpSpPr bwMode="auto">
          <a:xfrm>
            <a:off x="2137600" y="5614415"/>
            <a:ext cx="4685919" cy="1066800"/>
            <a:chOff x="1625" y="3575"/>
            <a:chExt cx="3175" cy="384"/>
          </a:xfrm>
        </p:grpSpPr>
        <p:sp>
          <p:nvSpPr>
            <p:cNvPr id="5" name="Text Box 5"/>
            <p:cNvSpPr txBox="1">
              <a:spLocks noChangeArrowheads="1"/>
            </p:cNvSpPr>
            <p:nvPr/>
          </p:nvSpPr>
          <p:spPr bwMode="auto">
            <a:xfrm>
              <a:off x="1826" y="3700"/>
              <a:ext cx="2069" cy="1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algn="ctr" eaLnBrk="1" hangingPunct="1"/>
              <a:r>
                <a:rPr lang="en-US" altLang="en-US" b="1" dirty="0">
                  <a:solidFill>
                    <a:srgbClr val="026CB6"/>
                  </a:solidFill>
                  <a:latin typeface="Chalkboard" charset="0"/>
                  <a:ea typeface="Chalkboard" charset="0"/>
                  <a:cs typeface="Chalkboard" charset="0"/>
                </a:rPr>
                <a:t>Be enthusiastic . . . Smile!</a:t>
              </a:r>
            </a:p>
          </p:txBody>
        </p:sp>
        <p:sp>
          <p:nvSpPr>
            <p:cNvPr id="6" name="Rectangle 6"/>
            <p:cNvSpPr>
              <a:spLocks noChangeArrowheads="1"/>
            </p:cNvSpPr>
            <p:nvPr/>
          </p:nvSpPr>
          <p:spPr bwMode="auto">
            <a:xfrm>
              <a:off x="1625" y="3575"/>
              <a:ext cx="3175" cy="384"/>
            </a:xfrm>
            <a:prstGeom prst="rect">
              <a:avLst/>
            </a:prstGeom>
            <a:noFill/>
            <a:ln w="28575">
              <a:solidFill>
                <a:srgbClr val="8DC63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a:defRPr>
              </a:lvl1pPr>
              <a:lvl2pPr marL="742950" indent="-285750" eaLnBrk="0" hangingPunct="0">
                <a:defRPr>
                  <a:solidFill>
                    <a:schemeClr val="tx1"/>
                  </a:solidFill>
                  <a:latin typeface="Times"/>
                </a:defRPr>
              </a:lvl2pPr>
              <a:lvl3pPr marL="1143000" indent="-228600" eaLnBrk="0" hangingPunct="0">
                <a:defRPr>
                  <a:solidFill>
                    <a:schemeClr val="tx1"/>
                  </a:solidFill>
                  <a:latin typeface="Times"/>
                </a:defRPr>
              </a:lvl3pPr>
              <a:lvl4pPr marL="1600200" indent="-228600" eaLnBrk="0" hangingPunct="0">
                <a:defRPr>
                  <a:solidFill>
                    <a:schemeClr val="tx1"/>
                  </a:solidFill>
                  <a:latin typeface="Times"/>
                </a:defRPr>
              </a:lvl4pPr>
              <a:lvl5pPr marL="2057400" indent="-228600" eaLnBrk="0" hangingPunct="0">
                <a:defRPr>
                  <a:solidFill>
                    <a:schemeClr val="tx1"/>
                  </a:solidFill>
                  <a:latin typeface="Times"/>
                </a:defRPr>
              </a:lvl5pPr>
              <a:lvl6pPr marL="2514600" indent="-228600" eaLnBrk="0" fontAlgn="base" hangingPunct="0">
                <a:spcBef>
                  <a:spcPct val="0"/>
                </a:spcBef>
                <a:spcAft>
                  <a:spcPct val="0"/>
                </a:spcAft>
                <a:defRPr>
                  <a:solidFill>
                    <a:schemeClr val="tx1"/>
                  </a:solidFill>
                  <a:latin typeface="Times"/>
                </a:defRPr>
              </a:lvl6pPr>
              <a:lvl7pPr marL="2971800" indent="-228600" eaLnBrk="0" fontAlgn="base" hangingPunct="0">
                <a:spcBef>
                  <a:spcPct val="0"/>
                </a:spcBef>
                <a:spcAft>
                  <a:spcPct val="0"/>
                </a:spcAft>
                <a:defRPr>
                  <a:solidFill>
                    <a:schemeClr val="tx1"/>
                  </a:solidFill>
                  <a:latin typeface="Times"/>
                </a:defRPr>
              </a:lvl7pPr>
              <a:lvl8pPr marL="3429000" indent="-228600" eaLnBrk="0" fontAlgn="base" hangingPunct="0">
                <a:spcBef>
                  <a:spcPct val="0"/>
                </a:spcBef>
                <a:spcAft>
                  <a:spcPct val="0"/>
                </a:spcAft>
                <a:defRPr>
                  <a:solidFill>
                    <a:schemeClr val="tx1"/>
                  </a:solidFill>
                  <a:latin typeface="Times"/>
                </a:defRPr>
              </a:lvl8pPr>
              <a:lvl9pPr marL="3886200" indent="-228600" eaLnBrk="0" fontAlgn="base" hangingPunct="0">
                <a:spcBef>
                  <a:spcPct val="0"/>
                </a:spcBef>
                <a:spcAft>
                  <a:spcPct val="0"/>
                </a:spcAft>
                <a:defRPr>
                  <a:solidFill>
                    <a:schemeClr val="tx1"/>
                  </a:solidFill>
                  <a:latin typeface="Times"/>
                </a:defRPr>
              </a:lvl9pPr>
            </a:lstStyle>
            <a:p>
              <a:pPr eaLnBrk="1" hangingPunct="1"/>
              <a:endParaRPr lang="en-US" altLang="en-US" dirty="0"/>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165" y="5717342"/>
            <a:ext cx="800100" cy="7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609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Customer Service Expectations</a:t>
            </a:r>
            <a:endParaRPr lang="en-US" dirty="0"/>
          </a:p>
        </p:txBody>
      </p:sp>
      <p:sp>
        <p:nvSpPr>
          <p:cNvPr id="3" name="Text Placeholder 2"/>
          <p:cNvSpPr>
            <a:spLocks noGrp="1"/>
          </p:cNvSpPr>
          <p:nvPr>
            <p:ph type="body" sz="quarter" idx="10"/>
          </p:nvPr>
        </p:nvSpPr>
        <p:spPr>
          <a:xfrm>
            <a:off x="996694" y="1243584"/>
            <a:ext cx="7779005" cy="5237897"/>
          </a:xfrm>
        </p:spPr>
        <p:txBody>
          <a:bodyPr>
            <a:normAutofit fontScale="55000" lnSpcReduction="20000"/>
          </a:bodyPr>
          <a:lstStyle/>
          <a:p>
            <a:pPr marL="0" indent="0"/>
            <a:r>
              <a:rPr lang="en-US" altLang="en-US" sz="3200" dirty="0"/>
              <a:t>When you speak to a conference participant (whether speaker, exhibitor, person attending, or ASQ staff member), you are representing the entire Society, not your Section, Division, your company or yourself.</a:t>
            </a:r>
          </a:p>
          <a:p>
            <a:pPr marL="457200" indent="-457200">
              <a:buFont typeface="Arial" panose="020B0604020202020204" pitchFamily="34" charset="0"/>
              <a:buChar char="•"/>
            </a:pPr>
            <a:r>
              <a:rPr lang="en-US" altLang="en-US" sz="2900" dirty="0">
                <a:solidFill>
                  <a:schemeClr val="tx1"/>
                </a:solidFill>
              </a:rPr>
              <a:t>Please set aside your usual perspective and reflect the viewpoints of ASQ. </a:t>
            </a:r>
          </a:p>
          <a:p>
            <a:pPr marL="457200" indent="-457200">
              <a:buFont typeface="Arial" panose="020B0604020202020204" pitchFamily="34" charset="0"/>
              <a:buChar char="•"/>
            </a:pPr>
            <a:r>
              <a:rPr lang="en-US" altLang="en-US" sz="2900" dirty="0">
                <a:solidFill>
                  <a:schemeClr val="tx1"/>
                </a:solidFill>
              </a:rPr>
              <a:t>If you are not certain what ASQ’s perspective is, please ask and don’t assume.</a:t>
            </a:r>
          </a:p>
          <a:p>
            <a:pPr marL="0" indent="0"/>
            <a:endParaRPr lang="en-US" altLang="en-US" sz="2800" dirty="0"/>
          </a:p>
          <a:p>
            <a:pPr marL="0" indent="0"/>
            <a:r>
              <a:rPr lang="en-US" altLang="en-US" sz="3200" dirty="0"/>
              <a:t>You are likely to have at least one encounter with a conference attendee who is disgruntled or even furious. </a:t>
            </a:r>
          </a:p>
          <a:p>
            <a:pPr marL="457200" indent="-457200">
              <a:buFont typeface="Arial" panose="020B0604020202020204" pitchFamily="34" charset="0"/>
              <a:buChar char="•"/>
            </a:pPr>
            <a:r>
              <a:rPr lang="en-US" altLang="en-US" sz="2900" dirty="0">
                <a:solidFill>
                  <a:schemeClr val="tx1"/>
                </a:solidFill>
              </a:rPr>
              <a:t>They can be rude on occasions, and they may take out their problems on you. </a:t>
            </a:r>
          </a:p>
          <a:p>
            <a:pPr marL="457200" indent="-457200">
              <a:buFont typeface="Arial" panose="020B0604020202020204" pitchFamily="34" charset="0"/>
              <a:buChar char="•"/>
            </a:pPr>
            <a:r>
              <a:rPr lang="en-US" altLang="en-US" sz="2900" dirty="0">
                <a:solidFill>
                  <a:schemeClr val="tx1"/>
                </a:solidFill>
              </a:rPr>
              <a:t> Don’t respond in kind.  </a:t>
            </a:r>
          </a:p>
          <a:p>
            <a:pPr marL="0" indent="0"/>
            <a:endParaRPr lang="en-US" altLang="en-US" sz="2800" dirty="0"/>
          </a:p>
          <a:p>
            <a:pPr marL="0" indent="0"/>
            <a:r>
              <a:rPr lang="en-US" altLang="en-US" sz="3200" dirty="0"/>
              <a:t>Deal with these unsettling situations politely. </a:t>
            </a:r>
          </a:p>
          <a:p>
            <a:pPr marL="457200" indent="-457200">
              <a:buFont typeface="Arial" panose="020B0604020202020204" pitchFamily="34" charset="0"/>
              <a:buChar char="•"/>
            </a:pPr>
            <a:r>
              <a:rPr lang="en-US" altLang="en-US" sz="2900" dirty="0">
                <a:solidFill>
                  <a:schemeClr val="tx1"/>
                </a:solidFill>
              </a:rPr>
              <a:t>Focus on the substance of the participant’s problem, rather than the emotional content that is being projected. </a:t>
            </a:r>
          </a:p>
          <a:p>
            <a:pPr marL="457200" indent="-457200">
              <a:buFont typeface="Arial" panose="020B0604020202020204" pitchFamily="34" charset="0"/>
              <a:buChar char="•"/>
            </a:pPr>
            <a:r>
              <a:rPr lang="en-US" altLang="en-US" sz="2900" dirty="0">
                <a:solidFill>
                  <a:schemeClr val="tx1"/>
                </a:solidFill>
              </a:rPr>
              <a:t>In almost all cases, you’ll be able to deal with at least a portion of the underlying problem, and your actions may help the participant attain a more pleasant demeanor.</a:t>
            </a:r>
          </a:p>
          <a:p>
            <a:pPr marL="457200" indent="-457200">
              <a:buFont typeface="Arial" panose="020B0604020202020204" pitchFamily="34" charset="0"/>
              <a:buChar char="•"/>
            </a:pPr>
            <a:r>
              <a:rPr lang="en-US" altLang="en-US" sz="2900" dirty="0">
                <a:solidFill>
                  <a:schemeClr val="tx1"/>
                </a:solidFill>
              </a:rPr>
              <a:t>If you cannot resolve the issue, refer it to the Site Committee room.</a:t>
            </a:r>
          </a:p>
          <a:p>
            <a:pPr marL="457200" indent="-457200">
              <a:buFont typeface="Arial" panose="020B0604020202020204" pitchFamily="34" charset="0"/>
              <a:buChar char="•"/>
            </a:pPr>
            <a:r>
              <a:rPr lang="en-US" altLang="en-US" sz="2900" dirty="0">
                <a:solidFill>
                  <a:schemeClr val="tx1"/>
                </a:solidFill>
              </a:rPr>
              <a:t>Notify the Site Committee in any case so that the issue can be documented</a:t>
            </a:r>
          </a:p>
        </p:txBody>
      </p:sp>
    </p:spTree>
    <p:extLst>
      <p:ext uri="{BB962C8B-B14F-4D97-AF65-F5344CB8AC3E}">
        <p14:creationId xmlns:p14="http://schemas.microsoft.com/office/powerpoint/2010/main" val="479319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Customer Service Expectations</a:t>
            </a:r>
            <a:endParaRPr lang="en-US" dirty="0"/>
          </a:p>
        </p:txBody>
      </p:sp>
      <p:sp>
        <p:nvSpPr>
          <p:cNvPr id="3" name="Text Placeholder 2"/>
          <p:cNvSpPr>
            <a:spLocks noGrp="1"/>
          </p:cNvSpPr>
          <p:nvPr>
            <p:ph type="body" sz="quarter" idx="10"/>
          </p:nvPr>
        </p:nvSpPr>
        <p:spPr>
          <a:xfrm>
            <a:off x="996694" y="1243584"/>
            <a:ext cx="7779005" cy="5237897"/>
          </a:xfrm>
        </p:spPr>
        <p:txBody>
          <a:bodyPr>
            <a:normAutofit/>
          </a:bodyPr>
          <a:lstStyle/>
          <a:p>
            <a:pPr marL="0" indent="0"/>
            <a:r>
              <a:rPr lang="en-US" altLang="en-US" sz="2000" dirty="0">
                <a:latin typeface="Arial" panose="020B0604020202020204" pitchFamily="34" charset="0"/>
                <a:cs typeface="Arial" panose="020B0604020202020204" pitchFamily="34" charset="0"/>
              </a:rPr>
              <a:t>Addressing Conference attendee questions:</a:t>
            </a:r>
          </a:p>
          <a:p>
            <a:pPr>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Each conference participant will receive a program that includes descriptions of all of the events and sessions, maps of the Fort Worth Convention Center, a list of exhibitors, and more. Many of the questions you may be asked actually will be addressed in the program. </a:t>
            </a:r>
          </a:p>
          <a:p>
            <a:pPr>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When you’re asked a question, don’t guess. Please use your reference materials, rather than trusting your memory or guessing. </a:t>
            </a:r>
          </a:p>
          <a:p>
            <a:pPr marL="454025" lvl="1"/>
            <a:r>
              <a:rPr lang="en-US" altLang="en-US" dirty="0"/>
              <a:t>   </a:t>
            </a:r>
            <a:r>
              <a:rPr lang="en-US" altLang="en-US" sz="1500" dirty="0"/>
              <a:t>If you’re not certain of the answer, check with the Site Committee Room. </a:t>
            </a:r>
          </a:p>
          <a:p>
            <a:pPr marL="454025" lvl="1"/>
            <a:r>
              <a:rPr lang="en-US" altLang="en-US" sz="1500" dirty="0"/>
              <a:t>   </a:t>
            </a:r>
            <a:r>
              <a:rPr lang="en-US" altLang="en-US" sz="1500" i="1" dirty="0"/>
              <a:t>Help is available.</a:t>
            </a:r>
          </a:p>
          <a:p>
            <a:pPr marL="148590" lvl="1" indent="-285750">
              <a:defRPr/>
            </a:pPr>
            <a:endParaRPr lang="en-US" altLang="en-US" dirty="0"/>
          </a:p>
        </p:txBody>
      </p:sp>
      <p:sp>
        <p:nvSpPr>
          <p:cNvPr id="4" name="TextBox 3"/>
          <p:cNvSpPr txBox="1"/>
          <p:nvPr/>
        </p:nvSpPr>
        <p:spPr>
          <a:xfrm>
            <a:off x="1407795" y="2794950"/>
            <a:ext cx="7187565" cy="1031051"/>
          </a:xfrm>
          <a:prstGeom prst="rect">
            <a:avLst/>
          </a:prstGeom>
          <a:noFill/>
        </p:spPr>
        <p:txBody>
          <a:bodyPr wrap="square" rtlCol="0">
            <a:spAutoFit/>
          </a:bodyPr>
          <a:lstStyle/>
          <a:p>
            <a:r>
              <a:rPr lang="en-US" sz="1500" u="sng" dirty="0">
                <a:latin typeface="Arial" panose="020B0604020202020204" pitchFamily="34" charset="0"/>
                <a:cs typeface="Arial" panose="020B0604020202020204" pitchFamily="34" charset="0"/>
              </a:rPr>
              <a:t>Teach them how to fish</a:t>
            </a:r>
          </a:p>
          <a:p>
            <a:pPr marL="285750" lvl="1" indent="-285750">
              <a:buFont typeface="Arial" panose="020B0604020202020204" pitchFamily="34" charset="0"/>
              <a:buChar char="•"/>
            </a:pPr>
            <a:r>
              <a:rPr lang="en-US" altLang="en-US" sz="1500" dirty="0">
                <a:latin typeface="Arial" panose="020B0604020202020204" pitchFamily="34" charset="0"/>
                <a:cs typeface="Arial" panose="020B0604020202020204" pitchFamily="34" charset="0"/>
              </a:rPr>
              <a:t>Refer to the map in the conference program when giving directions</a:t>
            </a:r>
          </a:p>
          <a:p>
            <a:pPr marL="285750" lvl="1" indent="-285750">
              <a:buFont typeface="Arial" panose="020B0604020202020204" pitchFamily="34" charset="0"/>
              <a:buChar char="•"/>
            </a:pPr>
            <a:r>
              <a:rPr lang="en-US" altLang="en-US" sz="1500" dirty="0">
                <a:latin typeface="Arial" panose="020B0604020202020204" pitchFamily="34" charset="0"/>
                <a:cs typeface="Arial" panose="020B0604020202020204" pitchFamily="34" charset="0"/>
              </a:rPr>
              <a:t>Refer to the master schedule when answering session-specific questions</a:t>
            </a:r>
          </a:p>
          <a:p>
            <a:pPr marL="2857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Show them how to use the Conference App</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0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Customer Service Expectations</a:t>
            </a:r>
            <a:endParaRPr lang="en-US" dirty="0"/>
          </a:p>
        </p:txBody>
      </p:sp>
      <p:sp>
        <p:nvSpPr>
          <p:cNvPr id="3" name="Text Placeholder 2"/>
          <p:cNvSpPr>
            <a:spLocks noGrp="1"/>
          </p:cNvSpPr>
          <p:nvPr>
            <p:ph type="body" sz="quarter" idx="10"/>
          </p:nvPr>
        </p:nvSpPr>
        <p:spPr>
          <a:xfrm>
            <a:off x="996696" y="1243584"/>
            <a:ext cx="7779005" cy="5009297"/>
          </a:xfrm>
        </p:spPr>
        <p:txBody>
          <a:bodyPr>
            <a:normAutofit fontScale="92500" lnSpcReduction="10000"/>
          </a:bodyPr>
          <a:lstStyle/>
          <a:p>
            <a:pPr>
              <a:defRPr/>
            </a:pPr>
            <a:r>
              <a:rPr lang="en-US" altLang="en-US" sz="2200" b="1" dirty="0"/>
              <a:t>As a volunteer, you </a:t>
            </a:r>
            <a:r>
              <a:rPr lang="en-US" altLang="en-US" sz="2200" b="1" u="sng" dirty="0">
                <a:solidFill>
                  <a:srgbClr val="00B050"/>
                </a:solidFill>
              </a:rPr>
              <a:t>can:</a:t>
            </a:r>
          </a:p>
          <a:p>
            <a:pPr marL="285750" lvl="1" indent="-285750">
              <a:buFont typeface="Arial" panose="020B0604020202020204" pitchFamily="34" charset="0"/>
              <a:buChar char="•"/>
              <a:defRPr/>
            </a:pPr>
            <a:r>
              <a:rPr lang="en-US" altLang="en-US" sz="1700" dirty="0"/>
              <a:t>Resolve as many issues as possible without escalating them to the Site Committee. </a:t>
            </a:r>
          </a:p>
          <a:p>
            <a:pPr marL="285750" lvl="1" indent="-285750">
              <a:buFont typeface="Arial" panose="020B0604020202020204" pitchFamily="34" charset="0"/>
              <a:buChar char="•"/>
              <a:defRPr/>
            </a:pPr>
            <a:r>
              <a:rPr lang="en-US" altLang="en-US" sz="1700" dirty="0"/>
              <a:t>Answer any question according to the information provided to you.</a:t>
            </a:r>
          </a:p>
          <a:p>
            <a:pPr marL="285750" lvl="1" indent="-285750">
              <a:buFont typeface="Arial" panose="020B0604020202020204" pitchFamily="34" charset="0"/>
              <a:buChar char="•"/>
              <a:defRPr/>
            </a:pPr>
            <a:r>
              <a:rPr lang="en-US" altLang="en-US" sz="1700" dirty="0"/>
              <a:t>Resolve issues in a way that satisfies the conference participant</a:t>
            </a:r>
          </a:p>
          <a:p>
            <a:pPr marL="605790" lvl="3" indent="-285750">
              <a:defRPr/>
            </a:pPr>
            <a:r>
              <a:rPr lang="en-US" altLang="en-US" sz="1700" dirty="0"/>
              <a:t>If no other conference participant will be inconvenienced by the resolution</a:t>
            </a:r>
          </a:p>
          <a:p>
            <a:pPr marL="605790" lvl="3" indent="-285750">
              <a:defRPr/>
            </a:pPr>
            <a:r>
              <a:rPr lang="en-US" altLang="en-US" sz="1700" dirty="0"/>
              <a:t>If no cost is involved</a:t>
            </a:r>
          </a:p>
          <a:p>
            <a:pPr marL="605790" lvl="3" indent="-285750">
              <a:defRPr/>
            </a:pPr>
            <a:endParaRPr lang="en-US" altLang="en-US" dirty="0"/>
          </a:p>
          <a:p>
            <a:r>
              <a:rPr lang="en-US" altLang="en-US" sz="2200" b="1" dirty="0"/>
              <a:t>As a volunteer, you </a:t>
            </a:r>
            <a:r>
              <a:rPr lang="en-US" altLang="en-US" sz="2200" b="1" u="sng" dirty="0">
                <a:solidFill>
                  <a:srgbClr val="FF0000"/>
                </a:solidFill>
              </a:rPr>
              <a:t>cannot:</a:t>
            </a:r>
          </a:p>
          <a:p>
            <a:pPr marL="285750" lvl="1" indent="-285750">
              <a:buFont typeface="Arial" panose="020B0604020202020204" pitchFamily="34" charset="0"/>
              <a:buChar char="•"/>
            </a:pPr>
            <a:r>
              <a:rPr lang="en-US" altLang="en-US" sz="1700" dirty="0"/>
              <a:t>Speak on behalf of ASQ or any section or division that you are not a part of directly </a:t>
            </a:r>
          </a:p>
          <a:p>
            <a:pPr marL="285750" lvl="1" indent="-285750">
              <a:buFont typeface="Arial" panose="020B0604020202020204" pitchFamily="34" charset="0"/>
              <a:buChar char="•"/>
            </a:pPr>
            <a:r>
              <a:rPr lang="en-US" altLang="en-US" sz="1700" dirty="0"/>
              <a:t>Authorize the expenditure of funds (This helps ensure that the conference budget is maintained. If an issue arises that requires an expenditure of funds, please contact a Site Committee member):</a:t>
            </a:r>
          </a:p>
          <a:p>
            <a:pPr marL="605790" lvl="3" indent="-285750"/>
            <a:r>
              <a:rPr lang="en-US" altLang="en-US" sz="1700" dirty="0"/>
              <a:t>Including use of Fort Worth Convention Center staff services for which ASQ might be billed</a:t>
            </a:r>
          </a:p>
          <a:p>
            <a:pPr marL="605790" lvl="3" indent="-285750"/>
            <a:r>
              <a:rPr lang="en-US" altLang="en-US" sz="1700" dirty="0"/>
              <a:t>Including registration fee reductions/refunds</a:t>
            </a:r>
          </a:p>
          <a:p>
            <a:pPr marL="148590" lvl="1" indent="-285750">
              <a:defRPr/>
            </a:pPr>
            <a:endParaRPr lang="en-US" altLang="en-US" dirty="0"/>
          </a:p>
        </p:txBody>
      </p:sp>
    </p:spTree>
    <p:extLst>
      <p:ext uri="{BB962C8B-B14F-4D97-AF65-F5344CB8AC3E}">
        <p14:creationId xmlns:p14="http://schemas.microsoft.com/office/powerpoint/2010/main" val="54986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Training Objectives</a:t>
            </a:r>
            <a:endParaRPr lang="en-US" dirty="0"/>
          </a:p>
        </p:txBody>
      </p:sp>
      <p:sp>
        <p:nvSpPr>
          <p:cNvPr id="3" name="Text Placeholder 2"/>
          <p:cNvSpPr>
            <a:spLocks noGrp="1"/>
          </p:cNvSpPr>
          <p:nvPr>
            <p:ph type="body" sz="quarter" idx="10"/>
          </p:nvPr>
        </p:nvSpPr>
        <p:spPr>
          <a:xfrm>
            <a:off x="996694" y="1243585"/>
            <a:ext cx="8025385" cy="4272196"/>
          </a:xfrm>
        </p:spPr>
        <p:txBody>
          <a:bodyPr>
            <a:normAutofit/>
          </a:bodyPr>
          <a:lstStyle/>
          <a:p>
            <a:pPr lvl="1"/>
            <a:r>
              <a:rPr lang="en-US" sz="2400" b="1" dirty="0">
                <a:solidFill>
                  <a:srgbClr val="026CB6"/>
                </a:solidFill>
              </a:rPr>
              <a:t>By the end of this training you will know how to:</a:t>
            </a:r>
          </a:p>
          <a:p>
            <a:pPr marL="285750" lvl="1" indent="-285750">
              <a:buFont typeface="Arial" panose="020B0604020202020204" pitchFamily="34" charset="0"/>
              <a:buChar char="•"/>
            </a:pPr>
            <a:r>
              <a:rPr lang="en-US" altLang="en-US" sz="1800" dirty="0"/>
              <a:t>Describe the different volunteer functions and responsibilities</a:t>
            </a:r>
          </a:p>
          <a:p>
            <a:pPr marL="285750" lvl="1" indent="-285750">
              <a:buFont typeface="Arial" panose="020B0604020202020204" pitchFamily="34" charset="0"/>
              <a:buChar char="•"/>
            </a:pPr>
            <a:r>
              <a:rPr lang="en-US" altLang="en-US" sz="1800" dirty="0"/>
              <a:t>List the resources available to volunteers</a:t>
            </a:r>
          </a:p>
          <a:p>
            <a:pPr marL="285750" lvl="1" indent="-285750">
              <a:buFont typeface="Arial" panose="020B0604020202020204" pitchFamily="34" charset="0"/>
              <a:buChar char="•"/>
            </a:pPr>
            <a:r>
              <a:rPr lang="en-US" sz="1800" dirty="0"/>
              <a:t>Provide excellent customer service that meets or exceeds WCQI guidelines</a:t>
            </a:r>
          </a:p>
          <a:p>
            <a:pPr marL="285750" lvl="1" indent="-285750">
              <a:buFont typeface="Arial" panose="020B0604020202020204" pitchFamily="34" charset="0"/>
              <a:buChar char="•"/>
            </a:pPr>
            <a:r>
              <a:rPr lang="en-US" altLang="en-US" sz="1800" dirty="0"/>
              <a:t>Answer frequently asked WCQI-related questions</a:t>
            </a:r>
          </a:p>
          <a:p>
            <a:pPr marL="285750" lvl="1" indent="-285750">
              <a:buFont typeface="Arial" panose="020B0604020202020204" pitchFamily="34" charset="0"/>
              <a:buChar char="•"/>
            </a:pPr>
            <a:endParaRPr lang="en-US" altLang="en-US" sz="1800" dirty="0"/>
          </a:p>
          <a:p>
            <a:endParaRPr lang="en-US" dirty="0"/>
          </a:p>
        </p:txBody>
      </p:sp>
    </p:spTree>
    <p:extLst>
      <p:ext uri="{BB962C8B-B14F-4D97-AF65-F5344CB8AC3E}">
        <p14:creationId xmlns:p14="http://schemas.microsoft.com/office/powerpoint/2010/main" val="3411825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Scenarios</a:t>
            </a:r>
          </a:p>
        </p:txBody>
      </p:sp>
      <p:sp>
        <p:nvSpPr>
          <p:cNvPr id="3" name="Content Placeholder 2"/>
          <p:cNvSpPr>
            <a:spLocks noGrp="1"/>
          </p:cNvSpPr>
          <p:nvPr>
            <p:ph type="body" sz="quarter" idx="10"/>
          </p:nvPr>
        </p:nvSpPr>
        <p:spPr>
          <a:xfrm>
            <a:off x="996695" y="1243585"/>
            <a:ext cx="7912174" cy="5392346"/>
          </a:xfrm>
        </p:spPr>
        <p:txBody>
          <a:bodyPr>
            <a:normAutofit/>
          </a:bodyPr>
          <a:lstStyle/>
          <a:p>
            <a:pPr marL="0" indent="0">
              <a:buNone/>
            </a:pPr>
            <a:r>
              <a:rPr lang="en-US" sz="2400" b="1" kern="1200" dirty="0"/>
              <a:t>Basic Interactions</a:t>
            </a:r>
          </a:p>
          <a:p>
            <a:pPr>
              <a:buFont typeface="Arial" panose="020B0604020202020204" pitchFamily="34" charset="0"/>
              <a:buChar char="•"/>
            </a:pPr>
            <a:r>
              <a:rPr lang="en-US" sz="1800" dirty="0"/>
              <a:t>Be outgoing, friendly, courteous, and helpful - Smile a lot!</a:t>
            </a:r>
          </a:p>
          <a:p>
            <a:pPr>
              <a:buFont typeface="Arial" panose="020B0604020202020204" pitchFamily="34" charset="0"/>
              <a:buChar char="•"/>
            </a:pPr>
            <a:endParaRPr lang="en-US" sz="1800" dirty="0"/>
          </a:p>
          <a:p>
            <a:pPr>
              <a:buFont typeface="Arial" panose="020B0604020202020204" pitchFamily="34" charset="0"/>
              <a:buChar char="•"/>
            </a:pPr>
            <a:r>
              <a:rPr lang="en-US" sz="1800" dirty="0"/>
              <a:t>Initiate a conversation when someone looks lost or confused – use “Welcome to the ASQ World Conference on Quality and Improvement. How may I help you?”</a:t>
            </a:r>
          </a:p>
          <a:p>
            <a:pPr>
              <a:buFont typeface="Arial" panose="020B0604020202020204" pitchFamily="34" charset="0"/>
              <a:buChar char="•"/>
            </a:pPr>
            <a:endParaRPr lang="en-US" sz="1800" dirty="0"/>
          </a:p>
          <a:p>
            <a:pPr>
              <a:buFont typeface="Arial" panose="020B0604020202020204" pitchFamily="34" charset="0"/>
              <a:buChar char="•"/>
            </a:pPr>
            <a:r>
              <a:rPr lang="en-US" sz="1800" dirty="0"/>
              <a:t>In the course of the conversation, use the person’s name at least once.  It’s on their badge.</a:t>
            </a:r>
          </a:p>
          <a:p>
            <a:pPr>
              <a:buFont typeface="Arial" panose="020B0604020202020204" pitchFamily="34" charset="0"/>
              <a:buChar char="•"/>
            </a:pPr>
            <a:endParaRPr lang="en-US" sz="1800" dirty="0"/>
          </a:p>
          <a:p>
            <a:pPr>
              <a:buFont typeface="Arial" panose="020B0604020202020204" pitchFamily="34" charset="0"/>
              <a:buChar char="•"/>
            </a:pPr>
            <a:r>
              <a:rPr lang="en-US" sz="1800" dirty="0"/>
              <a:t>Be thoughtful when speaking with someone whose first language isn’t English. Speak slower – not louder!</a:t>
            </a:r>
          </a:p>
          <a:p>
            <a:pPr>
              <a:buFont typeface="Arial" panose="020B0604020202020204" pitchFamily="34" charset="0"/>
              <a:buChar char="•"/>
            </a:pPr>
            <a:endParaRPr lang="en-US" sz="1800" dirty="0"/>
          </a:p>
          <a:p>
            <a:pPr>
              <a:buFont typeface="Arial" panose="020B0604020202020204" pitchFamily="34" charset="0"/>
              <a:buChar char="•"/>
            </a:pPr>
            <a:r>
              <a:rPr lang="en-US" sz="1800" dirty="0"/>
              <a:t>Conclude conversations with “Have a great conference! Please let me know if I can help you in any other way.”</a:t>
            </a:r>
          </a:p>
          <a:p>
            <a:pPr lvl="1"/>
            <a:endParaRPr lang="en-US" dirty="0"/>
          </a:p>
        </p:txBody>
      </p:sp>
    </p:spTree>
    <p:extLst>
      <p:ext uri="{BB962C8B-B14F-4D97-AF65-F5344CB8AC3E}">
        <p14:creationId xmlns:p14="http://schemas.microsoft.com/office/powerpoint/2010/main" val="2130883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Scenarios</a:t>
            </a:r>
          </a:p>
        </p:txBody>
      </p:sp>
      <p:sp>
        <p:nvSpPr>
          <p:cNvPr id="3" name="Content Placeholder 2"/>
          <p:cNvSpPr>
            <a:spLocks noGrp="1"/>
          </p:cNvSpPr>
          <p:nvPr>
            <p:ph type="body" sz="quarter" idx="10"/>
          </p:nvPr>
        </p:nvSpPr>
        <p:spPr>
          <a:xfrm>
            <a:off x="996694" y="1243585"/>
            <a:ext cx="7999259" cy="4272196"/>
          </a:xfrm>
        </p:spPr>
        <p:txBody>
          <a:bodyPr/>
          <a:lstStyle/>
          <a:p>
            <a:pPr marL="0" indent="0">
              <a:buNone/>
            </a:pPr>
            <a:r>
              <a:rPr lang="en-US" sz="2400" b="1" kern="1200" dirty="0"/>
              <a:t>Providing Directions</a:t>
            </a:r>
          </a:p>
          <a:p>
            <a:pPr>
              <a:buFont typeface="Arial" panose="020B0604020202020204" pitchFamily="34" charset="0"/>
              <a:buChar char="•"/>
            </a:pPr>
            <a:r>
              <a:rPr lang="en-US" sz="1800" dirty="0"/>
              <a:t>Always use the conference program or app when directing people to their destinations.</a:t>
            </a:r>
          </a:p>
          <a:p>
            <a:pPr marL="0" indent="0"/>
            <a:endParaRPr lang="en-US" sz="1800" dirty="0"/>
          </a:p>
          <a:p>
            <a:pPr>
              <a:buFont typeface="Arial" panose="020B0604020202020204" pitchFamily="34" charset="0"/>
              <a:buChar char="•"/>
            </a:pPr>
            <a:r>
              <a:rPr lang="en-US" sz="1800" dirty="0"/>
              <a:t>This helps orient them to the Convention Center and teaches them to use these references themselves later on. </a:t>
            </a:r>
          </a:p>
        </p:txBody>
      </p:sp>
    </p:spTree>
    <p:extLst>
      <p:ext uri="{BB962C8B-B14F-4D97-AF65-F5344CB8AC3E}">
        <p14:creationId xmlns:p14="http://schemas.microsoft.com/office/powerpoint/2010/main" val="1576864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Scenarios</a:t>
            </a:r>
          </a:p>
        </p:txBody>
      </p:sp>
      <p:sp>
        <p:nvSpPr>
          <p:cNvPr id="3" name="Content Placeholder 2"/>
          <p:cNvSpPr>
            <a:spLocks noGrp="1"/>
          </p:cNvSpPr>
          <p:nvPr>
            <p:ph type="body" sz="quarter" idx="10"/>
          </p:nvPr>
        </p:nvSpPr>
        <p:spPr>
          <a:xfrm>
            <a:off x="996694" y="1243585"/>
            <a:ext cx="8051511" cy="4272196"/>
          </a:xfrm>
        </p:spPr>
        <p:txBody>
          <a:bodyPr>
            <a:normAutofit/>
          </a:bodyPr>
          <a:lstStyle/>
          <a:p>
            <a:pPr marL="0" indent="0">
              <a:buNone/>
            </a:pPr>
            <a:r>
              <a:rPr lang="en-US" sz="2400" b="1" kern="1200" dirty="0"/>
              <a:t>Room Changes</a:t>
            </a:r>
          </a:p>
          <a:p>
            <a:pPr>
              <a:buFont typeface="Arial" panose="020B0604020202020204" pitchFamily="34" charset="0"/>
              <a:buChar char="•"/>
            </a:pPr>
            <a:r>
              <a:rPr lang="en-US" sz="1800" dirty="0"/>
              <a:t>Room changes are inevitable, annoying, and can cause anxiety and panic in participants</a:t>
            </a:r>
          </a:p>
          <a:p>
            <a:pPr>
              <a:buFont typeface="Arial" panose="020B0604020202020204" pitchFamily="34" charset="0"/>
              <a:buChar char="•"/>
            </a:pPr>
            <a:endParaRPr lang="en-US" sz="1800" dirty="0"/>
          </a:p>
          <a:p>
            <a:pPr>
              <a:buFont typeface="Arial" panose="020B0604020202020204" pitchFamily="34" charset="0"/>
              <a:buChar char="•"/>
            </a:pPr>
            <a:r>
              <a:rPr lang="en-US" sz="1800" dirty="0"/>
              <a:t>Apologize on behalf of ASQ – “I’m so sorry about this.”</a:t>
            </a:r>
          </a:p>
          <a:p>
            <a:pPr>
              <a:buFont typeface="Arial" panose="020B0604020202020204" pitchFamily="34" charset="0"/>
              <a:buChar char="•"/>
            </a:pPr>
            <a:endParaRPr lang="en-US" sz="1800" dirty="0"/>
          </a:p>
          <a:p>
            <a:pPr>
              <a:buFont typeface="Arial" panose="020B0604020202020204" pitchFamily="34" charset="0"/>
              <a:buChar char="•"/>
            </a:pPr>
            <a:r>
              <a:rPr lang="en-US" sz="1800" dirty="0"/>
              <a:t>Don’t speculate on the reason for the change, just stay calm and cheerful and help people find the right room as quickly as possible – “I don’t know why the room was changed, but I do know the fastest way to get to the new room.  Let me show you.”</a:t>
            </a:r>
          </a:p>
          <a:p>
            <a:pPr>
              <a:buFont typeface="Arial" panose="020B0604020202020204" pitchFamily="34" charset="0"/>
              <a:buChar char="•"/>
            </a:pPr>
            <a:endParaRPr lang="en-US" sz="1800" dirty="0"/>
          </a:p>
          <a:p>
            <a:pPr>
              <a:buFont typeface="Arial" panose="020B0604020202020204" pitchFamily="34" charset="0"/>
              <a:buChar char="•"/>
            </a:pPr>
            <a:r>
              <a:rPr lang="en-US" sz="1800" dirty="0"/>
              <a:t>Use the Conference Program or app</a:t>
            </a:r>
            <a:endParaRPr lang="en-US" dirty="0"/>
          </a:p>
        </p:txBody>
      </p:sp>
    </p:spTree>
    <p:extLst>
      <p:ext uri="{BB962C8B-B14F-4D97-AF65-F5344CB8AC3E}">
        <p14:creationId xmlns:p14="http://schemas.microsoft.com/office/powerpoint/2010/main" val="379919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Scenarios</a:t>
            </a:r>
          </a:p>
        </p:txBody>
      </p:sp>
      <p:sp>
        <p:nvSpPr>
          <p:cNvPr id="3" name="Content Placeholder 2"/>
          <p:cNvSpPr>
            <a:spLocks noGrp="1"/>
          </p:cNvSpPr>
          <p:nvPr>
            <p:ph type="body" sz="quarter" idx="10"/>
          </p:nvPr>
        </p:nvSpPr>
        <p:spPr>
          <a:xfrm>
            <a:off x="996695" y="1243584"/>
            <a:ext cx="8034094" cy="4939501"/>
          </a:xfrm>
        </p:spPr>
        <p:txBody>
          <a:bodyPr>
            <a:normAutofit lnSpcReduction="10000"/>
          </a:bodyPr>
          <a:lstStyle/>
          <a:p>
            <a:pPr marL="0" indent="0">
              <a:buNone/>
            </a:pPr>
            <a:r>
              <a:rPr lang="en-US" sz="2400" b="1" kern="1200" dirty="0"/>
              <a:t>Event Access</a:t>
            </a:r>
          </a:p>
          <a:p>
            <a:pPr>
              <a:buFont typeface="Arial" panose="020B0604020202020204" pitchFamily="34" charset="0"/>
              <a:buChar char="•"/>
            </a:pPr>
            <a:r>
              <a:rPr lang="en-US" sz="1800" dirty="0"/>
              <a:t>Badges are required for session entry; only these colors are allowed in sessions</a:t>
            </a:r>
          </a:p>
          <a:p>
            <a:pPr>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a:spcBef>
                <a:spcPts val="1200"/>
              </a:spcBef>
              <a:buFont typeface="Arial" panose="020B0604020202020204" pitchFamily="34" charset="0"/>
              <a:buChar char="•"/>
            </a:pPr>
            <a:endParaRPr lang="en-US" sz="1800" dirty="0"/>
          </a:p>
          <a:p>
            <a:pPr>
              <a:spcBef>
                <a:spcPts val="1200"/>
              </a:spcBef>
              <a:buFont typeface="Arial" panose="020B0604020202020204" pitchFamily="34" charset="0"/>
              <a:buChar char="•"/>
            </a:pPr>
            <a:endParaRPr lang="en-US" sz="1800" dirty="0"/>
          </a:p>
          <a:p>
            <a:pPr>
              <a:spcBef>
                <a:spcPts val="1200"/>
              </a:spcBef>
              <a:buFont typeface="Arial" panose="020B0604020202020204" pitchFamily="34" charset="0"/>
              <a:buChar char="•"/>
            </a:pPr>
            <a:r>
              <a:rPr lang="en-US" sz="1800" dirty="0"/>
              <a:t>When denying access, be polite but firm – “I’m sorry, but you must have your badge to attend this event.”</a:t>
            </a:r>
          </a:p>
          <a:p>
            <a:pPr>
              <a:spcBef>
                <a:spcPts val="1200"/>
              </a:spcBef>
              <a:buFont typeface="Arial" panose="020B0604020202020204" pitchFamily="34" charset="0"/>
              <a:buChar char="•"/>
            </a:pPr>
            <a:endParaRPr lang="en-US" sz="1800" dirty="0"/>
          </a:p>
          <a:p>
            <a:pPr>
              <a:buFont typeface="Arial" panose="020B0604020202020204" pitchFamily="34" charset="0"/>
              <a:buChar char="•"/>
            </a:pPr>
            <a:r>
              <a:rPr lang="en-US" sz="1800" dirty="0"/>
              <a:t>If their badge has been lost, direct them to the Registration desk for help.</a:t>
            </a:r>
          </a:p>
          <a:p>
            <a:pPr>
              <a:buFont typeface="Arial" panose="020B0604020202020204" pitchFamily="34" charset="0"/>
              <a:buChar char="•"/>
            </a:pPr>
            <a:endParaRPr lang="en-US" sz="1800" dirty="0"/>
          </a:p>
          <a:p>
            <a:pPr>
              <a:buFont typeface="Arial" panose="020B0604020202020204" pitchFamily="34" charset="0"/>
              <a:buChar char="•"/>
            </a:pPr>
            <a:r>
              <a:rPr lang="en-US" sz="1800" dirty="0"/>
              <a:t>If they insist on entering, allow them in, then contact the Site Room and Security</a:t>
            </a:r>
          </a:p>
        </p:txBody>
      </p:sp>
      <p:graphicFrame>
        <p:nvGraphicFramePr>
          <p:cNvPr id="6" name="Table 5"/>
          <p:cNvGraphicFramePr>
            <a:graphicFrameLocks noGrp="1"/>
          </p:cNvGraphicFramePr>
          <p:nvPr>
            <p:extLst>
              <p:ext uri="{D42A27DB-BD31-4B8C-83A1-F6EECF244321}">
                <p14:modId xmlns:p14="http://schemas.microsoft.com/office/powerpoint/2010/main" val="1494065710"/>
              </p:ext>
            </p:extLst>
          </p:nvPr>
        </p:nvGraphicFramePr>
        <p:xfrm>
          <a:off x="1485900" y="2328091"/>
          <a:ext cx="6172200" cy="1107440"/>
        </p:xfrm>
        <a:graphic>
          <a:graphicData uri="http://schemas.openxmlformats.org/drawingml/2006/table">
            <a:tbl>
              <a:tblPr firstRow="1" bandRow="1">
                <a:tableStyleId>{2D5ABB26-0587-4C30-8999-92F81FD0307C}</a:tableStyleId>
              </a:tblPr>
              <a:tblGrid>
                <a:gridCol w="9144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94640">
                <a:tc>
                  <a:txBody>
                    <a:bodyPr/>
                    <a:lstStyle/>
                    <a:p>
                      <a:r>
                        <a:rPr lang="en-US" dirty="0">
                          <a:solidFill>
                            <a:schemeClr val="bg1"/>
                          </a:solidFill>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dirty="0"/>
                        <a:t>Attendees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solidFill>
                            <a:schemeClr val="bg1"/>
                          </a:solidFill>
                        </a:rPr>
                        <a:t>Black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baseline="0" dirty="0"/>
                        <a:t>Volunteers / Staff</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solidFill>
                            <a:schemeClr val="bg1"/>
                          </a:solidFill>
                        </a:rPr>
                        <a:t>Blue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dirty="0"/>
                        <a:t>Speakers / Reviewers / Moderators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73580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Scenarios</a:t>
            </a:r>
          </a:p>
        </p:txBody>
      </p:sp>
      <p:sp>
        <p:nvSpPr>
          <p:cNvPr id="3" name="Content Placeholder 2"/>
          <p:cNvSpPr>
            <a:spLocks noGrp="1"/>
          </p:cNvSpPr>
          <p:nvPr>
            <p:ph type="body" sz="quarter" idx="10"/>
          </p:nvPr>
        </p:nvSpPr>
        <p:spPr>
          <a:xfrm>
            <a:off x="996694" y="1243585"/>
            <a:ext cx="8025385" cy="5357512"/>
          </a:xfrm>
        </p:spPr>
        <p:txBody>
          <a:bodyPr/>
          <a:lstStyle/>
          <a:p>
            <a:pPr marL="0" indent="0">
              <a:buNone/>
            </a:pPr>
            <a:r>
              <a:rPr lang="en-US" sz="2400" b="1" kern="1200" dirty="0"/>
              <a:t>Upset or abusive attendees</a:t>
            </a:r>
          </a:p>
          <a:p>
            <a:pPr>
              <a:buFont typeface="Arial" panose="020B0604020202020204" pitchFamily="34" charset="0"/>
              <a:buChar char="•"/>
            </a:pPr>
            <a:r>
              <a:rPr lang="en-US" sz="1800" dirty="0"/>
              <a:t>Avoid escalating the situation – don’t argue or become defensive</a:t>
            </a:r>
          </a:p>
          <a:p>
            <a:pPr>
              <a:buFont typeface="Arial" panose="020B0604020202020204" pitchFamily="34" charset="0"/>
              <a:buChar char="•"/>
            </a:pPr>
            <a:endParaRPr lang="en-US" sz="1800" dirty="0"/>
          </a:p>
          <a:p>
            <a:pPr>
              <a:buFont typeface="Arial" panose="020B0604020202020204" pitchFamily="34" charset="0"/>
              <a:buChar char="•"/>
            </a:pPr>
            <a:r>
              <a:rPr lang="en-US" sz="1800" dirty="0"/>
              <a:t>Convey empathy and apologize on behalf of ASQ – “I’m so sorry to hear that.”</a:t>
            </a:r>
          </a:p>
          <a:p>
            <a:pPr>
              <a:buFont typeface="Arial" panose="020B0604020202020204" pitchFamily="34" charset="0"/>
              <a:buChar char="•"/>
            </a:pPr>
            <a:endParaRPr lang="en-US" sz="1800" dirty="0"/>
          </a:p>
          <a:p>
            <a:pPr>
              <a:buFont typeface="Arial" panose="020B0604020202020204" pitchFamily="34" charset="0"/>
              <a:buChar char="•"/>
            </a:pPr>
            <a:r>
              <a:rPr lang="en-US" sz="1800" dirty="0"/>
              <a:t>Let them vent to calm down</a:t>
            </a:r>
          </a:p>
          <a:p>
            <a:pPr>
              <a:buFont typeface="Arial" panose="020B0604020202020204" pitchFamily="34" charset="0"/>
              <a:buChar char="•"/>
            </a:pPr>
            <a:endParaRPr lang="en-US" sz="1800" dirty="0"/>
          </a:p>
          <a:p>
            <a:pPr>
              <a:buFont typeface="Arial" panose="020B0604020202020204" pitchFamily="34" charset="0"/>
              <a:buChar char="•"/>
            </a:pPr>
            <a:r>
              <a:rPr lang="en-US" sz="1800" dirty="0"/>
              <a:t>Ask, “What would you like me to do?”</a:t>
            </a:r>
          </a:p>
          <a:p>
            <a:pPr lvl="3"/>
            <a:r>
              <a:rPr lang="en-US" dirty="0"/>
              <a:t>If it’s within your authority, do it.</a:t>
            </a:r>
          </a:p>
          <a:p>
            <a:pPr lvl="3"/>
            <a:r>
              <a:rPr lang="en-US" dirty="0"/>
              <a:t>If not, direct them to ASQ staff for assistance – “I’ll be happy to take you to someone who might be able to help you.”</a:t>
            </a:r>
          </a:p>
        </p:txBody>
      </p:sp>
    </p:spTree>
    <p:extLst>
      <p:ext uri="{BB962C8B-B14F-4D97-AF65-F5344CB8AC3E}">
        <p14:creationId xmlns:p14="http://schemas.microsoft.com/office/powerpoint/2010/main" val="1518290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F96D-CAAE-4AED-B755-E0A4F1CE7251}"/>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24E407BE-8BE8-4C92-B883-0A0A0E32CBD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7801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Emergency Contacts</a:t>
            </a:r>
            <a:endParaRPr lang="en-US" dirty="0"/>
          </a:p>
        </p:txBody>
      </p:sp>
      <p:sp>
        <p:nvSpPr>
          <p:cNvPr id="3" name="Text Placeholder 2"/>
          <p:cNvSpPr>
            <a:spLocks noGrp="1"/>
          </p:cNvSpPr>
          <p:nvPr>
            <p:ph type="body" sz="quarter" idx="10"/>
          </p:nvPr>
        </p:nvSpPr>
        <p:spPr>
          <a:xfrm>
            <a:off x="996694" y="1243585"/>
            <a:ext cx="7598665" cy="4272196"/>
          </a:xfrm>
        </p:spPr>
        <p:txBody>
          <a:bodyPr>
            <a:normAutofit/>
          </a:bodyPr>
          <a:lstStyle/>
          <a:p>
            <a:r>
              <a:rPr lang="en-US" sz="1800" b="1" dirty="0">
                <a:solidFill>
                  <a:schemeClr val="tx1"/>
                </a:solidFill>
              </a:rPr>
              <a:t>Reporting an Emergency</a:t>
            </a:r>
          </a:p>
          <a:p>
            <a:pPr>
              <a:buFont typeface="Arial" charset="0"/>
              <a:buChar char="•"/>
            </a:pPr>
            <a:r>
              <a:rPr lang="en-US" sz="1800" dirty="0"/>
              <a:t>Specific procedures will be provided during the onsite training session</a:t>
            </a:r>
            <a:endParaRPr lang="en-US" sz="1800" dirty="0">
              <a:highlight>
                <a:srgbClr val="FFFF00"/>
              </a:highlight>
            </a:endParaRPr>
          </a:p>
          <a:p>
            <a:endParaRPr lang="en-US" sz="2100" u="sng" dirty="0"/>
          </a:p>
        </p:txBody>
      </p:sp>
      <p:pic>
        <p:nvPicPr>
          <p:cNvPr id="5" name="Picture 4">
            <a:extLst>
              <a:ext uri="{FF2B5EF4-FFF2-40B4-BE49-F238E27FC236}">
                <a16:creationId xmlns:a16="http://schemas.microsoft.com/office/drawing/2014/main" id="{F905B6D8-9C1B-48CB-95EB-014D18D419CD}"/>
              </a:ext>
            </a:extLst>
          </p:cNvPr>
          <p:cNvPicPr>
            <a:picLocks noChangeAspect="1"/>
          </p:cNvPicPr>
          <p:nvPr/>
        </p:nvPicPr>
        <p:blipFill>
          <a:blip r:embed="rId2"/>
          <a:stretch>
            <a:fillRect/>
          </a:stretch>
        </p:blipFill>
        <p:spPr>
          <a:xfrm>
            <a:off x="2811049" y="2664912"/>
            <a:ext cx="3521902" cy="2185415"/>
          </a:xfrm>
          <a:prstGeom prst="rect">
            <a:avLst/>
          </a:prstGeom>
        </p:spPr>
      </p:pic>
    </p:spTree>
    <p:extLst>
      <p:ext uri="{BB962C8B-B14F-4D97-AF65-F5344CB8AC3E}">
        <p14:creationId xmlns:p14="http://schemas.microsoft.com/office/powerpoint/2010/main" val="490913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Resources: Accessibility</a:t>
            </a:r>
            <a:endParaRPr lang="en-US" dirty="0"/>
          </a:p>
        </p:txBody>
      </p:sp>
      <p:sp>
        <p:nvSpPr>
          <p:cNvPr id="3" name="Text Placeholder 2"/>
          <p:cNvSpPr>
            <a:spLocks noGrp="1"/>
          </p:cNvSpPr>
          <p:nvPr>
            <p:ph type="body" sz="quarter" idx="10"/>
          </p:nvPr>
        </p:nvSpPr>
        <p:spPr>
          <a:xfrm>
            <a:off x="996694" y="1243585"/>
            <a:ext cx="7779005" cy="4272196"/>
          </a:xfrm>
        </p:spPr>
        <p:txBody>
          <a:bodyPr>
            <a:normAutofit lnSpcReduction="10000"/>
          </a:bodyPr>
          <a:lstStyle/>
          <a:p>
            <a:pPr>
              <a:buFont typeface="Arial" panose="020B0604020202020204" pitchFamily="34" charset="0"/>
              <a:buChar char="•"/>
            </a:pPr>
            <a:r>
              <a:rPr lang="en-US" sz="1800" dirty="0"/>
              <a:t>Fort Worth Convention Center is accessible to disabled patrons as required by the ADA and applicable regulations.</a:t>
            </a:r>
          </a:p>
          <a:p>
            <a:pPr>
              <a:buFont typeface="Arial" panose="020B0604020202020204" pitchFamily="34" charset="0"/>
              <a:buChar char="•"/>
            </a:pPr>
            <a:endParaRPr lang="en-US" altLang="en-US" dirty="0"/>
          </a:p>
          <a:p>
            <a:pPr>
              <a:buFont typeface="Arial" panose="020B0604020202020204" pitchFamily="34" charset="0"/>
              <a:buChar char="•"/>
            </a:pPr>
            <a:endParaRPr lang="en-US" altLang="en-US" dirty="0"/>
          </a:p>
          <a:p>
            <a:pPr>
              <a:buFont typeface="Arial" panose="020B0604020202020204" pitchFamily="34" charset="0"/>
              <a:buChar char="•"/>
            </a:pPr>
            <a:endParaRPr lang="en-US" altLang="en-US" dirty="0"/>
          </a:p>
          <a:p>
            <a:pPr>
              <a:buFont typeface="Arial" panose="020B0604020202020204" pitchFamily="34" charset="0"/>
              <a:buChar char="•"/>
            </a:pPr>
            <a:endParaRPr lang="en-US" altLang="en-US" dirty="0"/>
          </a:p>
          <a:p>
            <a:pPr>
              <a:buFont typeface="Arial" panose="020B0604020202020204" pitchFamily="34" charset="0"/>
              <a:buChar char="•"/>
            </a:pPr>
            <a:r>
              <a:rPr lang="en-US" sz="1800" dirty="0"/>
              <a:t>Special needs assistance is available at the conference and arranged at time of registration</a:t>
            </a:r>
            <a:r>
              <a:rPr lang="en-US" altLang="en-US" sz="1800" dirty="0"/>
              <a:t>:</a:t>
            </a:r>
          </a:p>
          <a:p>
            <a:pPr lvl="3"/>
            <a:endParaRPr lang="en-US" altLang="en-US" dirty="0"/>
          </a:p>
          <a:p>
            <a:pPr lvl="3"/>
            <a:r>
              <a:rPr lang="en-US" altLang="en-US" dirty="0"/>
              <a:t>Assisted listening devices</a:t>
            </a:r>
          </a:p>
          <a:p>
            <a:pPr lvl="3"/>
            <a:r>
              <a:rPr lang="en-US" altLang="en-US" dirty="0"/>
              <a:t>ASL interpreters</a:t>
            </a:r>
          </a:p>
          <a:p>
            <a:pPr lvl="3"/>
            <a:r>
              <a:rPr lang="en-US" altLang="en-US" dirty="0"/>
              <a:t>Sight impairments</a:t>
            </a:r>
          </a:p>
          <a:p>
            <a:pPr lvl="3"/>
            <a:r>
              <a:rPr lang="en-US" altLang="en-US" dirty="0"/>
              <a:t>Dietary restrictions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1883083"/>
            <a:ext cx="1352550" cy="134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07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a:defRPr/>
            </a:pPr>
            <a:r>
              <a:rPr lang="en-US" altLang="en-US" sz="1800" b="1" dirty="0">
                <a:solidFill>
                  <a:schemeClr val="tx1"/>
                </a:solidFill>
                <a:ea typeface="ＭＳ Ｐゴシック" pitchFamily="34" charset="-128"/>
              </a:rPr>
              <a:t>Mobile Event Guide</a:t>
            </a:r>
          </a:p>
          <a:p>
            <a:pPr marL="0" indent="0">
              <a:defRPr/>
            </a:pPr>
            <a:r>
              <a:rPr lang="en-US" altLang="en-US" sz="1800" i="1" dirty="0">
                <a:solidFill>
                  <a:srgbClr val="FF0000"/>
                </a:solidFill>
                <a:ea typeface="ＭＳ Ｐゴシック" pitchFamily="34" charset="-128"/>
              </a:rPr>
              <a:t>    </a:t>
            </a:r>
            <a:r>
              <a:rPr lang="en-US" altLang="en-US" sz="1800" i="1" u="sng" dirty="0">
                <a:solidFill>
                  <a:schemeClr val="accent1">
                    <a:lumMod val="75000"/>
                  </a:schemeClr>
                </a:solidFill>
              </a:rPr>
              <a:t>ASQ Conferences: </a:t>
            </a:r>
            <a:r>
              <a:rPr lang="en-US" altLang="en-US" sz="1800" i="1" u="sng" dirty="0" err="1">
                <a:solidFill>
                  <a:schemeClr val="accent1">
                    <a:lumMod val="75000"/>
                  </a:schemeClr>
                </a:solidFill>
              </a:rPr>
              <a:t>CrowdCompass</a:t>
            </a:r>
            <a:r>
              <a:rPr lang="en-US" altLang="en-US" sz="1800" i="1" u="sng" dirty="0">
                <a:solidFill>
                  <a:schemeClr val="accent1">
                    <a:lumMod val="75000"/>
                  </a:schemeClr>
                </a:solidFill>
              </a:rPr>
              <a:t> </a:t>
            </a:r>
            <a:r>
              <a:rPr lang="en-US" altLang="en-US" sz="1800" i="1" u="sng" dirty="0" err="1">
                <a:solidFill>
                  <a:schemeClr val="accent1">
                    <a:lumMod val="75000"/>
                  </a:schemeClr>
                </a:solidFill>
              </a:rPr>
              <a:t>AttendeeHub</a:t>
            </a:r>
            <a:r>
              <a:rPr lang="en-US" altLang="en-US" sz="1800" i="1" u="sng" dirty="0">
                <a:solidFill>
                  <a:schemeClr val="accent1">
                    <a:lumMod val="75000"/>
                  </a:schemeClr>
                </a:solidFill>
              </a:rPr>
              <a:t> by CVENT </a:t>
            </a:r>
          </a:p>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Find the               app in: </a:t>
            </a:r>
          </a:p>
          <a:p>
            <a:pPr marL="0" indent="0">
              <a:defRPr/>
            </a:pP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The 2019 WCQI event within the app is not available yet and is expected to be released the week before the conference. The next few slides use a previous conference to demonstrate features of the app</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118" y="2191651"/>
            <a:ext cx="1742812" cy="63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529" y="2191651"/>
            <a:ext cx="1868994" cy="63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D4B57152-12C0-4549-A341-5B30C87283E2}"/>
              </a:ext>
            </a:extLst>
          </p:cNvPr>
          <p:cNvPicPr>
            <a:picLocks noChangeAspect="1"/>
          </p:cNvPicPr>
          <p:nvPr/>
        </p:nvPicPr>
        <p:blipFill>
          <a:blip r:embed="rId6"/>
          <a:stretch>
            <a:fillRect/>
          </a:stretch>
        </p:blipFill>
        <p:spPr>
          <a:xfrm>
            <a:off x="3351101" y="2191651"/>
            <a:ext cx="637783" cy="637783"/>
          </a:xfrm>
          <a:prstGeom prst="rect">
            <a:avLst/>
          </a:prstGeom>
        </p:spPr>
      </p:pic>
      <p:pic>
        <p:nvPicPr>
          <p:cNvPr id="6" name="Picture 5">
            <a:extLst>
              <a:ext uri="{FF2B5EF4-FFF2-40B4-BE49-F238E27FC236}">
                <a16:creationId xmlns:a16="http://schemas.microsoft.com/office/drawing/2014/main" id="{D9E2BFD0-9B6C-439F-91AE-FF5009528CE8}"/>
              </a:ext>
            </a:extLst>
          </p:cNvPr>
          <p:cNvPicPr>
            <a:picLocks noChangeAspect="1"/>
          </p:cNvPicPr>
          <p:nvPr/>
        </p:nvPicPr>
        <p:blipFill rotWithShape="1">
          <a:blip r:embed="rId7"/>
          <a:srcRect t="11675" b="43680"/>
          <a:stretch/>
        </p:blipFill>
        <p:spPr>
          <a:xfrm>
            <a:off x="5155118" y="3003171"/>
            <a:ext cx="2848908" cy="2261140"/>
          </a:xfrm>
          <a:prstGeom prst="rect">
            <a:avLst/>
          </a:prstGeom>
        </p:spPr>
      </p:pic>
      <p:pic>
        <p:nvPicPr>
          <p:cNvPr id="9" name="Picture 8">
            <a:extLst>
              <a:ext uri="{FF2B5EF4-FFF2-40B4-BE49-F238E27FC236}">
                <a16:creationId xmlns:a16="http://schemas.microsoft.com/office/drawing/2014/main" id="{5D7ABA63-F355-4DA5-B01F-36FCBF275D6F}"/>
              </a:ext>
            </a:extLst>
          </p:cNvPr>
          <p:cNvPicPr>
            <a:picLocks noChangeAspect="1"/>
          </p:cNvPicPr>
          <p:nvPr/>
        </p:nvPicPr>
        <p:blipFill rotWithShape="1">
          <a:blip r:embed="rId8"/>
          <a:srcRect t="3476" b="70228"/>
          <a:stretch/>
        </p:blipFill>
        <p:spPr>
          <a:xfrm>
            <a:off x="622935" y="3036183"/>
            <a:ext cx="3857625" cy="1803306"/>
          </a:xfrm>
          <a:prstGeom prst="rect">
            <a:avLst/>
          </a:prstGeom>
        </p:spPr>
      </p:pic>
    </p:spTree>
    <p:extLst>
      <p:ext uri="{BB962C8B-B14F-4D97-AF65-F5344CB8AC3E}">
        <p14:creationId xmlns:p14="http://schemas.microsoft.com/office/powerpoint/2010/main" val="738790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The 2019 WCQI event will show in the Current &amp; Upcoming tab when released, similar to the Quality 4.0 event that is in the Past tab</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B9579D2B-C6A7-4179-AA7B-35254BC3B586}"/>
              </a:ext>
            </a:extLst>
          </p:cNvPr>
          <p:cNvPicPr>
            <a:picLocks noChangeAspect="1"/>
          </p:cNvPicPr>
          <p:nvPr/>
        </p:nvPicPr>
        <p:blipFill rotWithShape="1">
          <a:blip r:embed="rId4"/>
          <a:srcRect b="50784"/>
          <a:stretch/>
        </p:blipFill>
        <p:spPr>
          <a:xfrm>
            <a:off x="4275774" y="1574799"/>
            <a:ext cx="3233057" cy="2828724"/>
          </a:xfrm>
          <a:prstGeom prst="rect">
            <a:avLst/>
          </a:prstGeom>
        </p:spPr>
      </p:pic>
      <p:pic>
        <p:nvPicPr>
          <p:cNvPr id="13" name="Picture 12">
            <a:extLst>
              <a:ext uri="{FF2B5EF4-FFF2-40B4-BE49-F238E27FC236}">
                <a16:creationId xmlns:a16="http://schemas.microsoft.com/office/drawing/2014/main" id="{ACFC01BA-0ABB-4E4C-B726-BFCCA35E9E57}"/>
              </a:ext>
            </a:extLst>
          </p:cNvPr>
          <p:cNvPicPr>
            <a:picLocks noChangeAspect="1"/>
          </p:cNvPicPr>
          <p:nvPr/>
        </p:nvPicPr>
        <p:blipFill rotWithShape="1">
          <a:blip r:embed="rId5"/>
          <a:srcRect b="31104"/>
          <a:stretch/>
        </p:blipFill>
        <p:spPr>
          <a:xfrm>
            <a:off x="758627" y="1574799"/>
            <a:ext cx="2889109" cy="3538651"/>
          </a:xfrm>
          <a:prstGeom prst="rect">
            <a:avLst/>
          </a:prstGeom>
        </p:spPr>
      </p:pic>
    </p:spTree>
    <p:extLst>
      <p:ext uri="{BB962C8B-B14F-4D97-AF65-F5344CB8AC3E}">
        <p14:creationId xmlns:p14="http://schemas.microsoft.com/office/powerpoint/2010/main" val="1728247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Topics</a:t>
            </a:r>
            <a:endParaRPr lang="en-US" dirty="0"/>
          </a:p>
        </p:txBody>
      </p:sp>
      <p:sp>
        <p:nvSpPr>
          <p:cNvPr id="3" name="Text Placeholder 2"/>
          <p:cNvSpPr>
            <a:spLocks noGrp="1"/>
          </p:cNvSpPr>
          <p:nvPr>
            <p:ph type="body" sz="quarter" idx="10"/>
          </p:nvPr>
        </p:nvSpPr>
        <p:spPr/>
        <p:txBody>
          <a:bodyPr/>
          <a:lstStyle/>
          <a:p>
            <a:pPr marL="285750" lvl="1" indent="-285750">
              <a:buFont typeface="Arial" panose="020B0604020202020204" pitchFamily="34" charset="0"/>
              <a:buChar char="•"/>
            </a:pPr>
            <a:r>
              <a:rPr lang="en-US" altLang="en-US" sz="1800" dirty="0"/>
              <a:t>General WCQI Information </a:t>
            </a:r>
          </a:p>
          <a:p>
            <a:pPr marL="285750" lvl="1" indent="-285750">
              <a:buFont typeface="Arial" panose="020B0604020202020204" pitchFamily="34" charset="0"/>
              <a:buChar char="•"/>
            </a:pPr>
            <a:r>
              <a:rPr lang="en-US" altLang="en-US" sz="1800" dirty="0"/>
              <a:t>Volunteer Roles and Responsibilities</a:t>
            </a:r>
          </a:p>
          <a:p>
            <a:pPr marL="285750" lvl="1" indent="-285750">
              <a:buFont typeface="Arial" panose="020B0604020202020204" pitchFamily="34" charset="0"/>
              <a:buChar char="•"/>
            </a:pPr>
            <a:r>
              <a:rPr lang="en-US" altLang="en-US" sz="1800" dirty="0"/>
              <a:t>Customer Service Expectations</a:t>
            </a:r>
          </a:p>
          <a:p>
            <a:pPr marL="285750" lvl="1" indent="-285750">
              <a:buFont typeface="Arial" panose="020B0604020202020204" pitchFamily="34" charset="0"/>
              <a:buChar char="•"/>
            </a:pPr>
            <a:r>
              <a:rPr lang="en-US" altLang="en-US" sz="1800" dirty="0"/>
              <a:t>Resources </a:t>
            </a:r>
          </a:p>
          <a:p>
            <a:pPr marL="285750" lvl="1" indent="-285750">
              <a:buFont typeface="Arial" panose="020B0604020202020204" pitchFamily="34" charset="0"/>
              <a:buChar char="•"/>
            </a:pPr>
            <a:r>
              <a:rPr lang="en-US" altLang="en-US" sz="1800" dirty="0"/>
              <a:t>Next Steps</a:t>
            </a:r>
          </a:p>
          <a:p>
            <a:pPr marL="285750" lvl="1" indent="-285750">
              <a:buFont typeface="Arial" panose="020B0604020202020204" pitchFamily="34" charset="0"/>
              <a:buChar char="•"/>
            </a:pPr>
            <a:r>
              <a:rPr lang="en-US" altLang="en-US" sz="1800" dirty="0"/>
              <a:t>Quiz</a:t>
            </a:r>
          </a:p>
          <a:p>
            <a:endParaRPr lang="en-US" dirty="0"/>
          </a:p>
        </p:txBody>
      </p:sp>
    </p:spTree>
    <p:extLst>
      <p:ext uri="{BB962C8B-B14F-4D97-AF65-F5344CB8AC3E}">
        <p14:creationId xmlns:p14="http://schemas.microsoft.com/office/powerpoint/2010/main" val="574023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520471"/>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When you open the event, you will see a list of icons.</a:t>
            </a: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Click on the Menu bar to access your </a:t>
            </a:r>
            <a:r>
              <a:rPr lang="en-US" altLang="en-US" sz="2000" dirty="0" err="1">
                <a:solidFill>
                  <a:schemeClr val="accent1">
                    <a:lumMod val="75000"/>
                  </a:schemeClr>
                </a:solidFill>
              </a:rPr>
              <a:t>personalizations</a:t>
            </a:r>
            <a:r>
              <a:rPr lang="en-US" altLang="en-US" sz="2000" dirty="0">
                <a:solidFill>
                  <a:schemeClr val="accent1">
                    <a:lumMod val="75000"/>
                  </a:schemeClr>
                </a:solidFill>
              </a:rPr>
              <a:t>, such as schedule. Click on the Home icon to return to the opening screen.</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0E1DBA6-85AF-44C7-81D4-0FDE6A18F9B7}"/>
              </a:ext>
            </a:extLst>
          </p:cNvPr>
          <p:cNvPicPr>
            <a:picLocks noChangeAspect="1"/>
          </p:cNvPicPr>
          <p:nvPr/>
        </p:nvPicPr>
        <p:blipFill>
          <a:blip r:embed="rId4"/>
          <a:stretch>
            <a:fillRect/>
          </a:stretch>
        </p:blipFill>
        <p:spPr>
          <a:xfrm>
            <a:off x="996694" y="900354"/>
            <a:ext cx="2432141" cy="4323806"/>
          </a:xfrm>
          <a:prstGeom prst="rect">
            <a:avLst/>
          </a:prstGeom>
        </p:spPr>
      </p:pic>
      <p:pic>
        <p:nvPicPr>
          <p:cNvPr id="7" name="Picture 6">
            <a:extLst>
              <a:ext uri="{FF2B5EF4-FFF2-40B4-BE49-F238E27FC236}">
                <a16:creationId xmlns:a16="http://schemas.microsoft.com/office/drawing/2014/main" id="{B8D237E8-6D89-4011-B645-32E97740505A}"/>
              </a:ext>
            </a:extLst>
          </p:cNvPr>
          <p:cNvPicPr>
            <a:picLocks noChangeAspect="1"/>
          </p:cNvPicPr>
          <p:nvPr/>
        </p:nvPicPr>
        <p:blipFill rotWithShape="1">
          <a:blip r:embed="rId5"/>
          <a:srcRect t="10476"/>
          <a:stretch/>
        </p:blipFill>
        <p:spPr>
          <a:xfrm>
            <a:off x="4480560" y="900354"/>
            <a:ext cx="2692593" cy="4285354"/>
          </a:xfrm>
          <a:prstGeom prst="rect">
            <a:avLst/>
          </a:prstGeom>
        </p:spPr>
      </p:pic>
      <p:sp>
        <p:nvSpPr>
          <p:cNvPr id="12" name="Rectangle 11">
            <a:extLst>
              <a:ext uri="{FF2B5EF4-FFF2-40B4-BE49-F238E27FC236}">
                <a16:creationId xmlns:a16="http://schemas.microsoft.com/office/drawing/2014/main" id="{D64B4D1B-BA72-4976-8050-F24911A5ADB1}"/>
              </a:ext>
            </a:extLst>
          </p:cNvPr>
          <p:cNvSpPr/>
          <p:nvPr/>
        </p:nvSpPr>
        <p:spPr>
          <a:xfrm>
            <a:off x="996694" y="1069848"/>
            <a:ext cx="427157" cy="38012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cxnSp>
        <p:nvCxnSpPr>
          <p:cNvPr id="14" name="Straight Arrow Connector 13">
            <a:extLst>
              <a:ext uri="{FF2B5EF4-FFF2-40B4-BE49-F238E27FC236}">
                <a16:creationId xmlns:a16="http://schemas.microsoft.com/office/drawing/2014/main" id="{D878C5DC-EA1F-4C80-BE92-1B39F1122C72}"/>
              </a:ext>
            </a:extLst>
          </p:cNvPr>
          <p:cNvCxnSpPr>
            <a:cxnSpLocks/>
            <a:stCxn id="12" idx="3"/>
          </p:cNvCxnSpPr>
          <p:nvPr/>
        </p:nvCxnSpPr>
        <p:spPr>
          <a:xfrm>
            <a:off x="1423851" y="1259913"/>
            <a:ext cx="3056709" cy="621138"/>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99562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General Information will provide information about the conference and venue.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0E1DBA6-85AF-44C7-81D4-0FDE6A18F9B7}"/>
              </a:ext>
            </a:extLst>
          </p:cNvPr>
          <p:cNvPicPr>
            <a:picLocks noChangeAspect="1"/>
          </p:cNvPicPr>
          <p:nvPr/>
        </p:nvPicPr>
        <p:blipFill>
          <a:blip r:embed="rId4"/>
          <a:stretch>
            <a:fillRect/>
          </a:stretch>
        </p:blipFill>
        <p:spPr>
          <a:xfrm>
            <a:off x="996694" y="900354"/>
            <a:ext cx="2432141" cy="4323806"/>
          </a:xfrm>
          <a:prstGeom prst="rect">
            <a:avLst/>
          </a:prstGeom>
        </p:spPr>
      </p:pic>
      <p:pic>
        <p:nvPicPr>
          <p:cNvPr id="11" name="Picture 10">
            <a:extLst>
              <a:ext uri="{FF2B5EF4-FFF2-40B4-BE49-F238E27FC236}">
                <a16:creationId xmlns:a16="http://schemas.microsoft.com/office/drawing/2014/main" id="{275B41A3-8C56-4F92-A551-940A8034ADDF}"/>
              </a:ext>
            </a:extLst>
          </p:cNvPr>
          <p:cNvPicPr>
            <a:picLocks noChangeAspect="1"/>
          </p:cNvPicPr>
          <p:nvPr/>
        </p:nvPicPr>
        <p:blipFill>
          <a:blip r:embed="rId5"/>
          <a:stretch>
            <a:fillRect/>
          </a:stretch>
        </p:blipFill>
        <p:spPr>
          <a:xfrm>
            <a:off x="4270483" y="900354"/>
            <a:ext cx="2436222" cy="4331062"/>
          </a:xfrm>
          <a:prstGeom prst="rect">
            <a:avLst/>
          </a:prstGeom>
        </p:spPr>
      </p:pic>
      <p:sp>
        <p:nvSpPr>
          <p:cNvPr id="12" name="Rectangle 11">
            <a:extLst>
              <a:ext uri="{FF2B5EF4-FFF2-40B4-BE49-F238E27FC236}">
                <a16:creationId xmlns:a16="http://schemas.microsoft.com/office/drawing/2014/main" id="{7625B84A-8078-4493-AFFB-694107061D37}"/>
              </a:ext>
            </a:extLst>
          </p:cNvPr>
          <p:cNvSpPr/>
          <p:nvPr/>
        </p:nvSpPr>
        <p:spPr>
          <a:xfrm>
            <a:off x="1175657" y="2867296"/>
            <a:ext cx="522515" cy="76417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cxnSp>
        <p:nvCxnSpPr>
          <p:cNvPr id="13" name="Straight Arrow Connector 12">
            <a:extLst>
              <a:ext uri="{FF2B5EF4-FFF2-40B4-BE49-F238E27FC236}">
                <a16:creationId xmlns:a16="http://schemas.microsoft.com/office/drawing/2014/main" id="{FE54FC28-D882-4D8C-A685-894660158A94}"/>
              </a:ext>
            </a:extLst>
          </p:cNvPr>
          <p:cNvCxnSpPr>
            <a:cxnSpLocks/>
            <a:stCxn id="12" idx="3"/>
          </p:cNvCxnSpPr>
          <p:nvPr/>
        </p:nvCxnSpPr>
        <p:spPr>
          <a:xfrm flipV="1">
            <a:off x="1698172" y="1243584"/>
            <a:ext cx="3024140" cy="200580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77953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Schedule Overview allows you to search the sessions different ways. You can then Bookmark or Add a session to your own schedule.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0E1DBA6-85AF-44C7-81D4-0FDE6A18F9B7}"/>
              </a:ext>
            </a:extLst>
          </p:cNvPr>
          <p:cNvPicPr>
            <a:picLocks noChangeAspect="1"/>
          </p:cNvPicPr>
          <p:nvPr/>
        </p:nvPicPr>
        <p:blipFill>
          <a:blip r:embed="rId4"/>
          <a:stretch>
            <a:fillRect/>
          </a:stretch>
        </p:blipFill>
        <p:spPr>
          <a:xfrm>
            <a:off x="996694" y="900354"/>
            <a:ext cx="2432141" cy="4323806"/>
          </a:xfrm>
          <a:prstGeom prst="rect">
            <a:avLst/>
          </a:prstGeom>
        </p:spPr>
      </p:pic>
      <p:pic>
        <p:nvPicPr>
          <p:cNvPr id="9" name="Picture 8">
            <a:extLst>
              <a:ext uri="{FF2B5EF4-FFF2-40B4-BE49-F238E27FC236}">
                <a16:creationId xmlns:a16="http://schemas.microsoft.com/office/drawing/2014/main" id="{63B30DB2-2964-4770-B4A6-E963D168B8CF}"/>
              </a:ext>
            </a:extLst>
          </p:cNvPr>
          <p:cNvPicPr>
            <a:picLocks noChangeAspect="1"/>
          </p:cNvPicPr>
          <p:nvPr/>
        </p:nvPicPr>
        <p:blipFill>
          <a:blip r:embed="rId5"/>
          <a:stretch>
            <a:fillRect/>
          </a:stretch>
        </p:blipFill>
        <p:spPr>
          <a:xfrm>
            <a:off x="4480560" y="886199"/>
            <a:ext cx="2440103" cy="4337961"/>
          </a:xfrm>
          <a:prstGeom prst="rect">
            <a:avLst/>
          </a:prstGeom>
        </p:spPr>
      </p:pic>
      <p:sp>
        <p:nvSpPr>
          <p:cNvPr id="10" name="Rectangle 9">
            <a:extLst>
              <a:ext uri="{FF2B5EF4-FFF2-40B4-BE49-F238E27FC236}">
                <a16:creationId xmlns:a16="http://schemas.microsoft.com/office/drawing/2014/main" id="{ABB548D9-7928-4CB7-959D-25EBA6EA3613}"/>
              </a:ext>
            </a:extLst>
          </p:cNvPr>
          <p:cNvSpPr/>
          <p:nvPr/>
        </p:nvSpPr>
        <p:spPr>
          <a:xfrm>
            <a:off x="1162594" y="2155371"/>
            <a:ext cx="522515" cy="6400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cxnSp>
        <p:nvCxnSpPr>
          <p:cNvPr id="12" name="Straight Arrow Connector 11">
            <a:extLst>
              <a:ext uri="{FF2B5EF4-FFF2-40B4-BE49-F238E27FC236}">
                <a16:creationId xmlns:a16="http://schemas.microsoft.com/office/drawing/2014/main" id="{178068B9-4A86-4D1C-9458-6F579F095DD1}"/>
              </a:ext>
            </a:extLst>
          </p:cNvPr>
          <p:cNvCxnSpPr>
            <a:cxnSpLocks/>
            <a:stCxn id="10" idx="3"/>
          </p:cNvCxnSpPr>
          <p:nvPr/>
        </p:nvCxnSpPr>
        <p:spPr>
          <a:xfrm flipV="1">
            <a:off x="1685109" y="1243584"/>
            <a:ext cx="3237620" cy="123182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55059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One way to search the schedule is by day, which lists each session in time and session number order.  In this example, we will look at Session M19</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31" y="225910"/>
            <a:ext cx="1324595" cy="13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63B30DB2-2964-4770-B4A6-E963D168B8CF}"/>
              </a:ext>
            </a:extLst>
          </p:cNvPr>
          <p:cNvPicPr>
            <a:picLocks noChangeAspect="1"/>
          </p:cNvPicPr>
          <p:nvPr/>
        </p:nvPicPr>
        <p:blipFill>
          <a:blip r:embed="rId4"/>
          <a:stretch>
            <a:fillRect/>
          </a:stretch>
        </p:blipFill>
        <p:spPr>
          <a:xfrm>
            <a:off x="278956" y="1021891"/>
            <a:ext cx="2440103" cy="4337961"/>
          </a:xfrm>
          <a:prstGeom prst="rect">
            <a:avLst/>
          </a:prstGeom>
        </p:spPr>
      </p:pic>
      <p:sp>
        <p:nvSpPr>
          <p:cNvPr id="10" name="Rectangle 9">
            <a:extLst>
              <a:ext uri="{FF2B5EF4-FFF2-40B4-BE49-F238E27FC236}">
                <a16:creationId xmlns:a16="http://schemas.microsoft.com/office/drawing/2014/main" id="{ABB548D9-7928-4CB7-959D-25EBA6EA3613}"/>
              </a:ext>
            </a:extLst>
          </p:cNvPr>
          <p:cNvSpPr/>
          <p:nvPr/>
        </p:nvSpPr>
        <p:spPr>
          <a:xfrm>
            <a:off x="365760" y="2104372"/>
            <a:ext cx="987051" cy="36325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cxnSp>
        <p:nvCxnSpPr>
          <p:cNvPr id="12" name="Straight Arrow Connector 11">
            <a:extLst>
              <a:ext uri="{FF2B5EF4-FFF2-40B4-BE49-F238E27FC236}">
                <a16:creationId xmlns:a16="http://schemas.microsoft.com/office/drawing/2014/main" id="{178068B9-4A86-4D1C-9458-6F579F095DD1}"/>
              </a:ext>
            </a:extLst>
          </p:cNvPr>
          <p:cNvCxnSpPr>
            <a:cxnSpLocks/>
            <a:stCxn id="10" idx="3"/>
          </p:cNvCxnSpPr>
          <p:nvPr/>
        </p:nvCxnSpPr>
        <p:spPr>
          <a:xfrm>
            <a:off x="1352811" y="2286000"/>
            <a:ext cx="2349668" cy="657616"/>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95C8C992-F3B2-4434-AC83-559B83C6C034}"/>
              </a:ext>
            </a:extLst>
          </p:cNvPr>
          <p:cNvPicPr>
            <a:picLocks noChangeAspect="1"/>
          </p:cNvPicPr>
          <p:nvPr/>
        </p:nvPicPr>
        <p:blipFill>
          <a:blip r:embed="rId5"/>
          <a:stretch>
            <a:fillRect/>
          </a:stretch>
        </p:blipFill>
        <p:spPr>
          <a:xfrm>
            <a:off x="3702479" y="900354"/>
            <a:ext cx="2440104" cy="4337962"/>
          </a:xfrm>
          <a:prstGeom prst="rect">
            <a:avLst/>
          </a:prstGeom>
        </p:spPr>
      </p:pic>
    </p:spTree>
    <p:extLst>
      <p:ext uri="{BB962C8B-B14F-4D97-AF65-F5344CB8AC3E}">
        <p14:creationId xmlns:p14="http://schemas.microsoft.com/office/powerpoint/2010/main" val="3623018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Opening Session M19 will show the type of session, location, date/time, Focus area, level, description, speakers and any associated documents (presentation, handout, </a:t>
            </a:r>
            <a:r>
              <a:rPr lang="en-US" altLang="en-US" sz="2000" dirty="0" err="1">
                <a:solidFill>
                  <a:schemeClr val="accent1">
                    <a:lumMod val="75000"/>
                  </a:schemeClr>
                </a:solidFill>
              </a:rPr>
              <a:t>etc</a:t>
            </a:r>
            <a:r>
              <a:rPr lang="en-US" altLang="en-US" sz="2000" dirty="0">
                <a:solidFill>
                  <a:schemeClr val="accent1">
                    <a:lumMod val="75000"/>
                  </a:schemeClr>
                </a:solidFill>
              </a:rPr>
              <a:t>). When the event is live, this is where session evaluations will be completed.</a:t>
            </a:r>
          </a:p>
        </p:txBody>
      </p:sp>
      <p:pic>
        <p:nvPicPr>
          <p:cNvPr id="14" name="Picture 13">
            <a:extLst>
              <a:ext uri="{FF2B5EF4-FFF2-40B4-BE49-F238E27FC236}">
                <a16:creationId xmlns:a16="http://schemas.microsoft.com/office/drawing/2014/main" id="{0922B00B-2696-4F51-A698-B1F4E24AD31B}"/>
              </a:ext>
            </a:extLst>
          </p:cNvPr>
          <p:cNvPicPr>
            <a:picLocks noChangeAspect="1"/>
          </p:cNvPicPr>
          <p:nvPr/>
        </p:nvPicPr>
        <p:blipFill>
          <a:blip r:embed="rId3"/>
          <a:stretch>
            <a:fillRect/>
          </a:stretch>
        </p:blipFill>
        <p:spPr>
          <a:xfrm>
            <a:off x="365760" y="930777"/>
            <a:ext cx="2456445" cy="4367012"/>
          </a:xfrm>
          <a:prstGeom prst="rect">
            <a:avLst/>
          </a:prstGeom>
        </p:spPr>
      </p:pic>
      <p:pic>
        <p:nvPicPr>
          <p:cNvPr id="16" name="Picture 15">
            <a:extLst>
              <a:ext uri="{FF2B5EF4-FFF2-40B4-BE49-F238E27FC236}">
                <a16:creationId xmlns:a16="http://schemas.microsoft.com/office/drawing/2014/main" id="{5F74AE65-EE81-4744-B647-609AD5E2568A}"/>
              </a:ext>
            </a:extLst>
          </p:cNvPr>
          <p:cNvPicPr>
            <a:picLocks noChangeAspect="1"/>
          </p:cNvPicPr>
          <p:nvPr/>
        </p:nvPicPr>
        <p:blipFill>
          <a:blip r:embed="rId4"/>
          <a:stretch>
            <a:fillRect/>
          </a:stretch>
        </p:blipFill>
        <p:spPr>
          <a:xfrm>
            <a:off x="3304344" y="930776"/>
            <a:ext cx="2456445" cy="4367013"/>
          </a:xfrm>
          <a:prstGeom prst="rect">
            <a:avLst/>
          </a:prstGeom>
        </p:spPr>
      </p:pic>
      <p:pic>
        <p:nvPicPr>
          <p:cNvPr id="18" name="Picture 17">
            <a:extLst>
              <a:ext uri="{FF2B5EF4-FFF2-40B4-BE49-F238E27FC236}">
                <a16:creationId xmlns:a16="http://schemas.microsoft.com/office/drawing/2014/main" id="{1464E3B4-41B5-4B08-B7E5-09960972E01A}"/>
              </a:ext>
            </a:extLst>
          </p:cNvPr>
          <p:cNvPicPr>
            <a:picLocks noChangeAspect="1"/>
          </p:cNvPicPr>
          <p:nvPr/>
        </p:nvPicPr>
        <p:blipFill>
          <a:blip r:embed="rId5"/>
          <a:stretch>
            <a:fillRect/>
          </a:stretch>
        </p:blipFill>
        <p:spPr>
          <a:xfrm>
            <a:off x="6100133" y="911987"/>
            <a:ext cx="2456445" cy="4367013"/>
          </a:xfrm>
          <a:prstGeom prst="rect">
            <a:avLst/>
          </a:prstGeom>
        </p:spPr>
      </p:pic>
    </p:spTree>
    <p:extLst>
      <p:ext uri="{BB962C8B-B14F-4D97-AF65-F5344CB8AC3E}">
        <p14:creationId xmlns:p14="http://schemas.microsoft.com/office/powerpoint/2010/main" val="4196985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itchFamily="34" charset="-128"/>
              </a:rPr>
              <a:t>Resources: Conference App</a:t>
            </a:r>
            <a:endParaRPr lang="en-US" dirty="0"/>
          </a:p>
        </p:txBody>
      </p:sp>
      <p:sp>
        <p:nvSpPr>
          <p:cNvPr id="3" name="Text Placeholder 2"/>
          <p:cNvSpPr>
            <a:spLocks noGrp="1"/>
          </p:cNvSpPr>
          <p:nvPr>
            <p:ph type="body" sz="quarter" idx="10"/>
          </p:nvPr>
        </p:nvSpPr>
        <p:spPr>
          <a:xfrm>
            <a:off x="996694" y="1243584"/>
            <a:ext cx="7598665" cy="5388505"/>
          </a:xfrm>
        </p:spPr>
        <p:txBody>
          <a:bodyPr>
            <a:normAutofit/>
          </a:bodyPr>
          <a:lstStyle/>
          <a:p>
            <a:pPr marL="0" indent="0">
              <a:defRPr/>
            </a:pPr>
            <a:endParaRPr lang="en-US" altLang="en-US" sz="2000" i="1" u="sng" dirty="0">
              <a:solidFill>
                <a:schemeClr val="accent1">
                  <a:lumMod val="75000"/>
                </a:schemeClr>
              </a:solidFill>
            </a:endParaRPr>
          </a:p>
          <a:p>
            <a:pPr marL="0" indent="0">
              <a:defRPr/>
            </a:pPr>
            <a:r>
              <a:rPr lang="en-US" altLang="en-US" sz="2000" dirty="0">
                <a:solidFill>
                  <a:schemeClr val="accent1">
                    <a:lumMod val="75000"/>
                  </a:schemeClr>
                </a:solidFill>
              </a:rPr>
              <a:t>		</a:t>
            </a:r>
            <a:endParaRPr lang="en-US" altLang="en-US" sz="2000" i="1"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endParaRPr lang="en-US" altLang="en-US" sz="2000" dirty="0">
              <a:solidFill>
                <a:schemeClr val="accent1">
                  <a:lumMod val="75000"/>
                </a:schemeClr>
              </a:solidFill>
            </a:endParaRPr>
          </a:p>
          <a:p>
            <a:pPr marL="0" indent="0">
              <a:defRPr/>
            </a:pPr>
            <a:r>
              <a:rPr lang="en-US" altLang="en-US" sz="2000" dirty="0">
                <a:solidFill>
                  <a:schemeClr val="accent1">
                    <a:lumMod val="75000"/>
                  </a:schemeClr>
                </a:solidFill>
              </a:rPr>
              <a:t>The app has a lot of useful information that can be accessed quickly using the Search function. Once the event is released, take some time to review the features. This will be covered in more detail during the onsite training.</a:t>
            </a:r>
          </a:p>
        </p:txBody>
      </p:sp>
      <p:pic>
        <p:nvPicPr>
          <p:cNvPr id="5" name="Picture 4">
            <a:extLst>
              <a:ext uri="{FF2B5EF4-FFF2-40B4-BE49-F238E27FC236}">
                <a16:creationId xmlns:a16="http://schemas.microsoft.com/office/drawing/2014/main" id="{8EA7EE87-C66D-47C0-A982-9657E6C4848E}"/>
              </a:ext>
            </a:extLst>
          </p:cNvPr>
          <p:cNvPicPr>
            <a:picLocks noChangeAspect="1"/>
          </p:cNvPicPr>
          <p:nvPr/>
        </p:nvPicPr>
        <p:blipFill>
          <a:blip r:embed="rId3"/>
          <a:stretch>
            <a:fillRect/>
          </a:stretch>
        </p:blipFill>
        <p:spPr>
          <a:xfrm>
            <a:off x="611270" y="1069848"/>
            <a:ext cx="2286000" cy="4064000"/>
          </a:xfrm>
          <a:prstGeom prst="rect">
            <a:avLst/>
          </a:prstGeom>
        </p:spPr>
      </p:pic>
      <p:pic>
        <p:nvPicPr>
          <p:cNvPr id="7" name="Picture 6">
            <a:extLst>
              <a:ext uri="{FF2B5EF4-FFF2-40B4-BE49-F238E27FC236}">
                <a16:creationId xmlns:a16="http://schemas.microsoft.com/office/drawing/2014/main" id="{7A6BC0B6-53BF-4F0D-81DF-C558D136B786}"/>
              </a:ext>
            </a:extLst>
          </p:cNvPr>
          <p:cNvPicPr>
            <a:picLocks noChangeAspect="1"/>
          </p:cNvPicPr>
          <p:nvPr/>
        </p:nvPicPr>
        <p:blipFill>
          <a:blip r:embed="rId4"/>
          <a:stretch>
            <a:fillRect/>
          </a:stretch>
        </p:blipFill>
        <p:spPr>
          <a:xfrm>
            <a:off x="3429000" y="1069848"/>
            <a:ext cx="2286000" cy="4064000"/>
          </a:xfrm>
          <a:prstGeom prst="rect">
            <a:avLst/>
          </a:prstGeom>
        </p:spPr>
      </p:pic>
      <p:pic>
        <p:nvPicPr>
          <p:cNvPr id="9" name="Picture 8">
            <a:extLst>
              <a:ext uri="{FF2B5EF4-FFF2-40B4-BE49-F238E27FC236}">
                <a16:creationId xmlns:a16="http://schemas.microsoft.com/office/drawing/2014/main" id="{91C4CAE0-5714-4B76-BF7E-7DA289DC67B1}"/>
              </a:ext>
            </a:extLst>
          </p:cNvPr>
          <p:cNvPicPr>
            <a:picLocks noChangeAspect="1"/>
          </p:cNvPicPr>
          <p:nvPr/>
        </p:nvPicPr>
        <p:blipFill>
          <a:blip r:embed="rId5"/>
          <a:stretch>
            <a:fillRect/>
          </a:stretch>
        </p:blipFill>
        <p:spPr>
          <a:xfrm>
            <a:off x="6246730" y="1069848"/>
            <a:ext cx="2286000" cy="4064000"/>
          </a:xfrm>
          <a:prstGeom prst="rect">
            <a:avLst/>
          </a:prstGeom>
        </p:spPr>
      </p:pic>
    </p:spTree>
    <p:extLst>
      <p:ext uri="{BB962C8B-B14F-4D97-AF65-F5344CB8AC3E}">
        <p14:creationId xmlns:p14="http://schemas.microsoft.com/office/powerpoint/2010/main" val="4061147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Resources: Websites</a:t>
            </a:r>
            <a:endParaRPr lang="en-US" dirty="0"/>
          </a:p>
        </p:txBody>
      </p:sp>
      <p:sp>
        <p:nvSpPr>
          <p:cNvPr id="3" name="Text Placeholder 2"/>
          <p:cNvSpPr>
            <a:spLocks noGrp="1"/>
          </p:cNvSpPr>
          <p:nvPr>
            <p:ph type="body" sz="quarter" idx="10"/>
          </p:nvPr>
        </p:nvSpPr>
        <p:spPr>
          <a:xfrm>
            <a:off x="996694" y="1243584"/>
            <a:ext cx="8147306" cy="5294375"/>
          </a:xfrm>
        </p:spPr>
        <p:txBody>
          <a:bodyPr>
            <a:noAutofit/>
          </a:bodyPr>
          <a:lstStyle/>
          <a:p>
            <a:pPr marL="283464" indent="-283464">
              <a:spcBef>
                <a:spcPts val="0"/>
              </a:spcBef>
              <a:buFont typeface="Arial" panose="020B0604020202020204" pitchFamily="34" charset="0"/>
              <a:buChar char="•"/>
              <a:defRPr/>
            </a:pPr>
            <a:r>
              <a:rPr lang="en-US" altLang="en-US" sz="1800" dirty="0">
                <a:solidFill>
                  <a:schemeClr val="tx1"/>
                </a:solidFill>
              </a:rPr>
              <a:t>WCQI Schedule of Events - </a:t>
            </a:r>
            <a:r>
              <a:rPr lang="en-US" altLang="en-US" sz="1800" dirty="0">
                <a:solidFill>
                  <a:srgbClr val="0070C0"/>
                </a:solidFill>
                <a:hlinkClick r:id="rId2"/>
              </a:rPr>
              <a:t>http://asq.org/wcqi/program.aspx</a:t>
            </a:r>
            <a:r>
              <a:rPr lang="en-US" altLang="en-US" sz="1800" dirty="0">
                <a:solidFill>
                  <a:srgbClr val="0070C0"/>
                </a:solidFill>
              </a:rPr>
              <a:t>                   </a:t>
            </a:r>
            <a:r>
              <a:rPr lang="en-US" altLang="en-US" sz="1800" dirty="0"/>
              <a:t>This site is updated regularly, so you’ll need to check it out several times</a:t>
            </a:r>
          </a:p>
          <a:p>
            <a:pPr>
              <a:buFont typeface="Arial" panose="020B0604020202020204" pitchFamily="34" charset="0"/>
              <a:buChar char="•"/>
              <a:defRPr/>
            </a:pPr>
            <a:endParaRPr lang="en-US" altLang="en-US" sz="1800" dirty="0">
              <a:solidFill>
                <a:schemeClr val="tx1"/>
              </a:solidFill>
            </a:endParaRPr>
          </a:p>
          <a:p>
            <a:pPr marL="285750" indent="-285750">
              <a:buFont typeface="Arial" panose="020B0604020202020204" pitchFamily="34" charset="0"/>
              <a:buChar char="•"/>
              <a:defRPr/>
            </a:pPr>
            <a:r>
              <a:rPr lang="en-US" altLang="en-US" sz="1800" dirty="0">
                <a:solidFill>
                  <a:schemeClr val="tx1"/>
                </a:solidFill>
              </a:rPr>
              <a:t>Keynote speakers information - </a:t>
            </a:r>
            <a:r>
              <a:rPr lang="en-US" altLang="en-US" sz="1800" dirty="0">
                <a:solidFill>
                  <a:srgbClr val="0070C0"/>
                </a:solidFill>
                <a:hlinkClick r:id="rId3"/>
              </a:rPr>
              <a:t>http://asq.org/wcqi/speakers.aspx</a:t>
            </a:r>
            <a:endParaRPr lang="en-US" altLang="en-US" sz="1800" dirty="0">
              <a:solidFill>
                <a:srgbClr val="0070C0"/>
              </a:solidFill>
            </a:endParaRPr>
          </a:p>
          <a:p>
            <a:pPr marL="342900" lvl="1" indent="-342900">
              <a:buFont typeface="Arial" panose="020B0604020202020204" pitchFamily="34" charset="0"/>
              <a:buChar char="•"/>
              <a:defRPr/>
            </a:pPr>
            <a:endParaRPr lang="en-US" altLang="en-US" sz="1800" dirty="0"/>
          </a:p>
          <a:p>
            <a:pPr marL="283464" lvl="1" indent="-283464">
              <a:spcBef>
                <a:spcPts val="0"/>
              </a:spcBef>
              <a:spcAft>
                <a:spcPts val="0"/>
              </a:spcAft>
              <a:buClrTx/>
              <a:buFont typeface="Arial" panose="020B0604020202020204" pitchFamily="34" charset="0"/>
              <a:buChar char="•"/>
              <a:defRPr/>
            </a:pPr>
            <a:r>
              <a:rPr lang="en-US" altLang="en-US" sz="1800" dirty="0"/>
              <a:t>International Team Excellence competition (Live Case Studies) - </a:t>
            </a:r>
            <a:r>
              <a:rPr lang="en-US" altLang="en-US" sz="1800" dirty="0">
                <a:solidFill>
                  <a:srgbClr val="0070C0"/>
                </a:solidFill>
                <a:hlinkClick r:id="rId4"/>
              </a:rPr>
              <a:t>http://asq.org/team-excellence/index.aspx</a:t>
            </a:r>
            <a:endParaRPr lang="en-US" altLang="en-US" sz="1800" dirty="0">
              <a:solidFill>
                <a:srgbClr val="0070C0"/>
              </a:solidFill>
            </a:endParaRPr>
          </a:p>
          <a:p>
            <a:pPr marL="285750" lvl="1" indent="-285750">
              <a:buFont typeface="Arial" panose="020B0604020202020204" pitchFamily="34" charset="0"/>
              <a:buChar char="•"/>
              <a:defRPr/>
            </a:pPr>
            <a:endParaRPr lang="en-US" altLang="en-US" sz="1800" dirty="0">
              <a:solidFill>
                <a:srgbClr val="0070C0"/>
              </a:solidFill>
            </a:endParaRPr>
          </a:p>
          <a:p>
            <a:pPr marL="285750" indent="-285750">
              <a:buFont typeface="Arial" panose="020B0604020202020204" pitchFamily="34" charset="0"/>
              <a:buChar char="•"/>
              <a:defRPr/>
            </a:pPr>
            <a:r>
              <a:rPr lang="en-US" altLang="en-US" sz="1800" dirty="0">
                <a:solidFill>
                  <a:schemeClr val="tx1"/>
                </a:solidFill>
              </a:rPr>
              <a:t>Fort Worth Convention Center - </a:t>
            </a:r>
            <a:r>
              <a:rPr lang="en-US" altLang="en-US" sz="1800" dirty="0">
                <a:hlinkClick r:id="rId5"/>
              </a:rPr>
              <a:t>https://www.fortworth.com/meetings/convention-center/</a:t>
            </a:r>
            <a:endParaRPr lang="en-US" altLang="en-US" sz="1800" dirty="0"/>
          </a:p>
          <a:p>
            <a:pPr marL="0" indent="0">
              <a:defRPr/>
            </a:pPr>
            <a:endParaRPr lang="en-US" altLang="en-US" sz="1800" dirty="0"/>
          </a:p>
          <a:p>
            <a:pPr marL="283464" indent="-283464">
              <a:spcBef>
                <a:spcPts val="0"/>
              </a:spcBef>
              <a:buFont typeface="Arial" panose="020B0604020202020204" pitchFamily="34" charset="0"/>
              <a:buChar char="•"/>
              <a:defRPr/>
            </a:pPr>
            <a:r>
              <a:rPr lang="en-US" altLang="en-US" sz="1800" dirty="0">
                <a:solidFill>
                  <a:schemeClr val="tx1"/>
                </a:solidFill>
              </a:rPr>
              <a:t>Fort Worth Visitor Information (What our city has to offer) - </a:t>
            </a:r>
            <a:r>
              <a:rPr lang="en-US" altLang="en-US" sz="1800" dirty="0">
                <a:hlinkClick r:id="rId6"/>
              </a:rPr>
              <a:t>https://www.fortworth.com/</a:t>
            </a:r>
            <a:r>
              <a:rPr lang="en-US" altLang="en-US" sz="1800" dirty="0"/>
              <a:t> </a:t>
            </a:r>
          </a:p>
          <a:p>
            <a:pPr marL="283464" indent="-283464">
              <a:spcBef>
                <a:spcPts val="0"/>
              </a:spcBef>
              <a:buFont typeface="Arial" panose="020B0604020202020204" pitchFamily="34" charset="0"/>
              <a:buChar char="•"/>
              <a:defRPr/>
            </a:pPr>
            <a:endParaRPr lang="en-US" altLang="en-US" sz="1800" dirty="0"/>
          </a:p>
          <a:p>
            <a:pPr marL="283464" indent="-283464">
              <a:spcBef>
                <a:spcPts val="0"/>
              </a:spcBef>
              <a:buFont typeface="Arial" panose="020B0604020202020204" pitchFamily="34" charset="0"/>
              <a:buChar char="•"/>
              <a:defRPr/>
            </a:pPr>
            <a:r>
              <a:rPr lang="en-US" altLang="en-US" sz="1800" dirty="0">
                <a:solidFill>
                  <a:schemeClr val="tx1"/>
                </a:solidFill>
              </a:rPr>
              <a:t>ASQ Fort Worth Conference Information  - </a:t>
            </a:r>
            <a:r>
              <a:rPr lang="en-US" altLang="en-US" sz="1800" dirty="0">
                <a:solidFill>
                  <a:schemeClr val="tx1"/>
                </a:solidFill>
                <a:hlinkClick r:id="rId7"/>
              </a:rPr>
              <a:t>http://www.asqfortworth.org/wcqi-volunteers.html</a:t>
            </a:r>
            <a:r>
              <a:rPr lang="en-US" altLang="en-US" sz="1800" dirty="0">
                <a:solidFill>
                  <a:schemeClr val="tx1"/>
                </a:solidFill>
              </a:rPr>
              <a:t> (Volunteers)  </a:t>
            </a:r>
            <a:r>
              <a:rPr lang="en-US" altLang="en-US" sz="1800" dirty="0">
                <a:solidFill>
                  <a:schemeClr val="tx1"/>
                </a:solidFill>
                <a:hlinkClick r:id="rId8"/>
              </a:rPr>
              <a:t>http://www.asqfortworth.org/wcqi-ft-worth.html</a:t>
            </a:r>
            <a:r>
              <a:rPr lang="en-US" altLang="en-US" sz="1800" dirty="0">
                <a:solidFill>
                  <a:schemeClr val="tx1"/>
                </a:solidFill>
              </a:rPr>
              <a:t> (General Information)</a:t>
            </a:r>
          </a:p>
        </p:txBody>
      </p:sp>
    </p:spTree>
    <p:extLst>
      <p:ext uri="{BB962C8B-B14F-4D97-AF65-F5344CB8AC3E}">
        <p14:creationId xmlns:p14="http://schemas.microsoft.com/office/powerpoint/2010/main" val="1646523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546E-49A4-4ED4-B841-C73B21878B0C}"/>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70AD1F6D-7486-497B-8AD3-89524F22821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82247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Next Steps</a:t>
            </a:r>
            <a:endParaRPr lang="en-US" dirty="0"/>
          </a:p>
        </p:txBody>
      </p:sp>
      <p:sp>
        <p:nvSpPr>
          <p:cNvPr id="3" name="Text Placeholder 2"/>
          <p:cNvSpPr>
            <a:spLocks noGrp="1"/>
          </p:cNvSpPr>
          <p:nvPr>
            <p:ph type="body" sz="quarter" idx="10"/>
          </p:nvPr>
        </p:nvSpPr>
        <p:spPr>
          <a:xfrm>
            <a:off x="996695" y="907409"/>
            <a:ext cx="7258306" cy="5681650"/>
          </a:xfrm>
        </p:spPr>
        <p:txBody>
          <a:bodyPr>
            <a:noAutofit/>
          </a:bodyPr>
          <a:lstStyle/>
          <a:p>
            <a:pPr marL="0" indent="0"/>
            <a:r>
              <a:rPr lang="en-US" altLang="en-US" sz="1800" dirty="0"/>
              <a:t>Volunteers must </a:t>
            </a:r>
            <a:r>
              <a:rPr lang="en-US" altLang="en-US" sz="1800" dirty="0">
                <a:solidFill>
                  <a:srgbClr val="0070C0"/>
                </a:solidFill>
              </a:rPr>
              <a:t>complete (and pass) the quiz by April 10, 2019</a:t>
            </a:r>
            <a:endParaRPr lang="en-US" altLang="en-US" sz="1800" baseline="30000" dirty="0">
              <a:solidFill>
                <a:srgbClr val="0070C0"/>
              </a:solidFill>
            </a:endParaRPr>
          </a:p>
          <a:p>
            <a:pPr marL="274320" lvl="2" indent="-274320">
              <a:buFont typeface="Arial" panose="020B0604020202020204" pitchFamily="34" charset="0"/>
              <a:buChar char="•"/>
              <a:defRPr/>
            </a:pPr>
            <a:r>
              <a:rPr lang="en-US" altLang="en-US" dirty="0"/>
              <a:t>Link is on next slide</a:t>
            </a:r>
          </a:p>
          <a:p>
            <a:pPr marL="274320" lvl="2" indent="-274320">
              <a:buFont typeface="Arial" panose="020B0604020202020204" pitchFamily="34" charset="0"/>
              <a:buChar char="•"/>
              <a:defRPr/>
            </a:pPr>
            <a:r>
              <a:rPr lang="en-US" altLang="en-US" dirty="0"/>
              <a:t>Those who pass will be provided the code to register for the conference at no cost! </a:t>
            </a:r>
          </a:p>
          <a:p>
            <a:pPr marL="274320" lvl="3" indent="0">
              <a:buNone/>
              <a:defRPr/>
            </a:pPr>
            <a:r>
              <a:rPr lang="en-US" altLang="en-US" dirty="0">
                <a:hlinkClick r:id="rId2"/>
              </a:rPr>
              <a:t>https://prdweb.asq.org/ecommerce/conference/</a:t>
            </a:r>
            <a:r>
              <a:rPr lang="en-US" altLang="en-US" dirty="0"/>
              <a:t> </a:t>
            </a:r>
          </a:p>
          <a:p>
            <a:pPr>
              <a:defRPr/>
            </a:pPr>
            <a:endParaRPr lang="en-US" altLang="en-US" sz="900" dirty="0"/>
          </a:p>
          <a:p>
            <a:pPr>
              <a:defRPr/>
            </a:pPr>
            <a:r>
              <a:rPr lang="en-US" altLang="en-US" sz="1800" dirty="0"/>
              <a:t>Email Updates:</a:t>
            </a:r>
          </a:p>
          <a:p>
            <a:pPr lvl="1">
              <a:spcBef>
                <a:spcPts val="384"/>
              </a:spcBef>
              <a:spcAft>
                <a:spcPts val="0"/>
              </a:spcAft>
              <a:defRPr/>
            </a:pPr>
            <a:r>
              <a:rPr lang="en-US" altLang="en-US" dirty="0"/>
              <a:t>We will keep in touch with you by email in the next few weeks to:</a:t>
            </a:r>
          </a:p>
          <a:p>
            <a:pPr marL="274320" lvl="1" indent="-274320">
              <a:spcBef>
                <a:spcPts val="384"/>
              </a:spcBef>
              <a:spcAft>
                <a:spcPts val="0"/>
              </a:spcAft>
              <a:buFont typeface="Arial" panose="020B0604020202020204" pitchFamily="34" charset="0"/>
              <a:buChar char="•"/>
              <a:defRPr/>
            </a:pPr>
            <a:r>
              <a:rPr lang="en-US" dirty="0"/>
              <a:t>Your volunteer assignment schedules confirmed </a:t>
            </a:r>
            <a:r>
              <a:rPr lang="en-US" u="sng" dirty="0"/>
              <a:t>by April 30, 2019</a:t>
            </a:r>
            <a:endParaRPr lang="en-US" dirty="0"/>
          </a:p>
          <a:p>
            <a:pPr marL="274320" lvl="1" indent="-274320">
              <a:spcBef>
                <a:spcPts val="384"/>
              </a:spcBef>
              <a:spcAft>
                <a:spcPts val="0"/>
              </a:spcAft>
              <a:buFont typeface="Arial" panose="020B0604020202020204" pitchFamily="34" charset="0"/>
              <a:buChar char="•"/>
              <a:defRPr/>
            </a:pPr>
            <a:r>
              <a:rPr lang="en-US" altLang="en-US" dirty="0"/>
              <a:t>Other updates</a:t>
            </a:r>
          </a:p>
          <a:p>
            <a:pPr lvl="1">
              <a:defRPr/>
            </a:pPr>
            <a:endParaRPr lang="en-US" altLang="en-US" sz="900" dirty="0"/>
          </a:p>
          <a:p>
            <a:pPr lvl="1">
              <a:spcBef>
                <a:spcPts val="0"/>
              </a:spcBef>
              <a:spcAft>
                <a:spcPts val="0"/>
              </a:spcAft>
              <a:defRPr/>
            </a:pPr>
            <a:r>
              <a:rPr lang="en-US" altLang="en-US" sz="1800" dirty="0">
                <a:solidFill>
                  <a:srgbClr val="0070C0"/>
                </a:solidFill>
              </a:rPr>
              <a:t>ONSITE Training:</a:t>
            </a:r>
          </a:p>
          <a:p>
            <a:pPr marL="274320" indent="-274320">
              <a:buFont typeface="Arial" panose="020B0604020202020204" pitchFamily="34" charset="0"/>
              <a:buChar char="•"/>
            </a:pPr>
            <a:r>
              <a:rPr lang="en-US" altLang="en-US" sz="1600" dirty="0">
                <a:solidFill>
                  <a:schemeClr val="tx1"/>
                </a:solidFill>
              </a:rPr>
              <a:t>As a volunteer, in addition to this ONLINE Training, you </a:t>
            </a:r>
            <a:r>
              <a:rPr lang="en-US" altLang="en-US" sz="1600" u="sng" dirty="0">
                <a:solidFill>
                  <a:schemeClr val="tx1"/>
                </a:solidFill>
              </a:rPr>
              <a:t>must attend an ONSITE Training session</a:t>
            </a:r>
            <a:r>
              <a:rPr lang="en-US" altLang="en-US" sz="1600" dirty="0">
                <a:solidFill>
                  <a:schemeClr val="tx1"/>
                </a:solidFill>
              </a:rPr>
              <a:t> prior to your first assignment. </a:t>
            </a:r>
            <a:r>
              <a:rPr lang="en-US" altLang="en-US" sz="1600" i="1" dirty="0">
                <a:solidFill>
                  <a:schemeClr val="tx1"/>
                </a:solidFill>
              </a:rPr>
              <a:t>This is mandatory. </a:t>
            </a:r>
          </a:p>
          <a:p>
            <a:pPr marL="274320" indent="-274320">
              <a:buFont typeface="Arial" panose="020B0604020202020204" pitchFamily="34" charset="0"/>
              <a:buChar char="•"/>
            </a:pPr>
            <a:r>
              <a:rPr lang="en-US" altLang="en-US" sz="1600" dirty="0">
                <a:solidFill>
                  <a:schemeClr val="tx1"/>
                </a:solidFill>
              </a:rPr>
              <a:t>Sessions are currently planned for:</a:t>
            </a:r>
          </a:p>
        </p:txBody>
      </p:sp>
      <p:graphicFrame>
        <p:nvGraphicFramePr>
          <p:cNvPr id="4" name="Table 3">
            <a:extLst>
              <a:ext uri="{FF2B5EF4-FFF2-40B4-BE49-F238E27FC236}">
                <a16:creationId xmlns:a16="http://schemas.microsoft.com/office/drawing/2014/main" id="{AB8AF0F2-8977-4FAD-9AFD-588B7CFA8802}"/>
              </a:ext>
            </a:extLst>
          </p:cNvPr>
          <p:cNvGraphicFramePr>
            <a:graphicFrameLocks noGrp="1"/>
          </p:cNvGraphicFramePr>
          <p:nvPr>
            <p:extLst>
              <p:ext uri="{D42A27DB-BD31-4B8C-83A1-F6EECF244321}">
                <p14:modId xmlns:p14="http://schemas.microsoft.com/office/powerpoint/2010/main" val="2809772985"/>
              </p:ext>
            </p:extLst>
          </p:nvPr>
        </p:nvGraphicFramePr>
        <p:xfrm>
          <a:off x="1963783" y="5195639"/>
          <a:ext cx="5033553" cy="1483360"/>
        </p:xfrm>
        <a:graphic>
          <a:graphicData uri="http://schemas.openxmlformats.org/drawingml/2006/table">
            <a:tbl>
              <a:tblPr firstRow="1" bandRow="1">
                <a:tableStyleId>{5C22544A-7EE6-4342-B048-85BDC9FD1C3A}</a:tableStyleId>
              </a:tblPr>
              <a:tblGrid>
                <a:gridCol w="1677851">
                  <a:extLst>
                    <a:ext uri="{9D8B030D-6E8A-4147-A177-3AD203B41FA5}">
                      <a16:colId xmlns:a16="http://schemas.microsoft.com/office/drawing/2014/main" val="2289239732"/>
                    </a:ext>
                  </a:extLst>
                </a:gridCol>
                <a:gridCol w="1677851">
                  <a:extLst>
                    <a:ext uri="{9D8B030D-6E8A-4147-A177-3AD203B41FA5}">
                      <a16:colId xmlns:a16="http://schemas.microsoft.com/office/drawing/2014/main" val="2572169797"/>
                    </a:ext>
                  </a:extLst>
                </a:gridCol>
                <a:gridCol w="1677851">
                  <a:extLst>
                    <a:ext uri="{9D8B030D-6E8A-4147-A177-3AD203B41FA5}">
                      <a16:colId xmlns:a16="http://schemas.microsoft.com/office/drawing/2014/main" val="248007580"/>
                    </a:ext>
                  </a:extLst>
                </a:gridCol>
              </a:tblGrid>
              <a:tr h="370840">
                <a:tc>
                  <a:txBody>
                    <a:bodyPr/>
                    <a:lstStyle/>
                    <a:p>
                      <a:pPr algn="ctr"/>
                      <a:r>
                        <a:rPr lang="en-US" dirty="0"/>
                        <a:t>Saturday 5/18</a:t>
                      </a:r>
                    </a:p>
                  </a:txBody>
                  <a:tcPr/>
                </a:tc>
                <a:tc>
                  <a:txBody>
                    <a:bodyPr/>
                    <a:lstStyle/>
                    <a:p>
                      <a:pPr algn="ctr"/>
                      <a:r>
                        <a:rPr lang="en-US" dirty="0"/>
                        <a:t>Sunday 5/19</a:t>
                      </a:r>
                    </a:p>
                  </a:txBody>
                  <a:tcPr/>
                </a:tc>
                <a:tc>
                  <a:txBody>
                    <a:bodyPr/>
                    <a:lstStyle/>
                    <a:p>
                      <a:pPr algn="ctr"/>
                      <a:r>
                        <a:rPr lang="en-US" dirty="0"/>
                        <a:t>Monday 5/20</a:t>
                      </a:r>
                    </a:p>
                  </a:txBody>
                  <a:tcPr/>
                </a:tc>
                <a:extLst>
                  <a:ext uri="{0D108BD9-81ED-4DB2-BD59-A6C34878D82A}">
                    <a16:rowId xmlns:a16="http://schemas.microsoft.com/office/drawing/2014/main" val="4017650010"/>
                  </a:ext>
                </a:extLst>
              </a:tr>
              <a:tr h="370840">
                <a:tc>
                  <a:txBody>
                    <a:bodyPr/>
                    <a:lstStyle/>
                    <a:p>
                      <a:pPr algn="ctr"/>
                      <a:r>
                        <a:rPr lang="en-US" dirty="0"/>
                        <a:t>9 AM</a:t>
                      </a:r>
                    </a:p>
                  </a:txBody>
                  <a:tcPr/>
                </a:tc>
                <a:tc>
                  <a:txBody>
                    <a:bodyPr/>
                    <a:lstStyle/>
                    <a:p>
                      <a:pPr algn="ctr"/>
                      <a:r>
                        <a:rPr lang="en-US" dirty="0"/>
                        <a:t>11 AM</a:t>
                      </a:r>
                    </a:p>
                  </a:txBody>
                  <a:tcPr/>
                </a:tc>
                <a:tc>
                  <a:txBody>
                    <a:bodyPr/>
                    <a:lstStyle/>
                    <a:p>
                      <a:pPr algn="ctr"/>
                      <a:r>
                        <a:rPr lang="en-US" dirty="0"/>
                        <a:t>7 AM</a:t>
                      </a:r>
                    </a:p>
                  </a:txBody>
                  <a:tcPr/>
                </a:tc>
                <a:extLst>
                  <a:ext uri="{0D108BD9-81ED-4DB2-BD59-A6C34878D82A}">
                    <a16:rowId xmlns:a16="http://schemas.microsoft.com/office/drawing/2014/main" val="3902042131"/>
                  </a:ext>
                </a:extLst>
              </a:tr>
              <a:tr h="370840">
                <a:tc>
                  <a:txBody>
                    <a:bodyPr/>
                    <a:lstStyle/>
                    <a:p>
                      <a:pPr algn="ctr"/>
                      <a:r>
                        <a:rPr lang="en-US" dirty="0"/>
                        <a:t>11 AM</a:t>
                      </a:r>
                    </a:p>
                  </a:txBody>
                  <a:tcPr/>
                </a:tc>
                <a:tc>
                  <a:txBody>
                    <a:bodyPr/>
                    <a:lstStyle/>
                    <a:p>
                      <a:pPr algn="ctr"/>
                      <a:r>
                        <a:rPr lang="en-US" dirty="0"/>
                        <a:t>2 PM</a:t>
                      </a:r>
                    </a:p>
                  </a:txBody>
                  <a:tcPr/>
                </a:tc>
                <a:tc>
                  <a:txBody>
                    <a:bodyPr/>
                    <a:lstStyle/>
                    <a:p>
                      <a:pPr algn="ctr"/>
                      <a:r>
                        <a:rPr lang="en-US" dirty="0"/>
                        <a:t>9 AM</a:t>
                      </a:r>
                    </a:p>
                  </a:txBody>
                  <a:tcPr/>
                </a:tc>
                <a:extLst>
                  <a:ext uri="{0D108BD9-81ED-4DB2-BD59-A6C34878D82A}">
                    <a16:rowId xmlns:a16="http://schemas.microsoft.com/office/drawing/2014/main" val="2667464803"/>
                  </a:ext>
                </a:extLst>
              </a:tr>
              <a:tr h="370840">
                <a:tc>
                  <a:txBody>
                    <a:bodyPr/>
                    <a:lstStyle/>
                    <a:p>
                      <a:pPr algn="ctr"/>
                      <a:r>
                        <a:rPr lang="en-US" dirty="0"/>
                        <a:t>1 PM</a:t>
                      </a:r>
                    </a:p>
                  </a:txBody>
                  <a:tcPr/>
                </a:tc>
                <a:tc>
                  <a:txBody>
                    <a:bodyPr/>
                    <a:lstStyle/>
                    <a:p>
                      <a:pPr algn="ctr"/>
                      <a:r>
                        <a:rPr lang="en-US" dirty="0"/>
                        <a:t>4 PM</a:t>
                      </a:r>
                    </a:p>
                  </a:txBody>
                  <a:tcPr/>
                </a:tc>
                <a:tc>
                  <a:txBody>
                    <a:bodyPr/>
                    <a:lstStyle/>
                    <a:p>
                      <a:pPr algn="ctr"/>
                      <a:endParaRPr lang="en-US" dirty="0"/>
                    </a:p>
                  </a:txBody>
                  <a:tcPr/>
                </a:tc>
                <a:extLst>
                  <a:ext uri="{0D108BD9-81ED-4DB2-BD59-A6C34878D82A}">
                    <a16:rowId xmlns:a16="http://schemas.microsoft.com/office/drawing/2014/main" val="3983660134"/>
                  </a:ext>
                </a:extLst>
              </a:tr>
            </a:tbl>
          </a:graphicData>
        </a:graphic>
      </p:graphicFrame>
    </p:spTree>
    <p:extLst>
      <p:ext uri="{BB962C8B-B14F-4D97-AF65-F5344CB8AC3E}">
        <p14:creationId xmlns:p14="http://schemas.microsoft.com/office/powerpoint/2010/main" val="158322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Next Steps: Quiz</a:t>
            </a:r>
            <a:endParaRPr lang="en-US" dirty="0"/>
          </a:p>
        </p:txBody>
      </p:sp>
      <p:sp>
        <p:nvSpPr>
          <p:cNvPr id="3" name="Text Placeholder 2"/>
          <p:cNvSpPr>
            <a:spLocks noGrp="1"/>
          </p:cNvSpPr>
          <p:nvPr>
            <p:ph type="body" sz="quarter" idx="10"/>
          </p:nvPr>
        </p:nvSpPr>
        <p:spPr>
          <a:xfrm>
            <a:off x="996695" y="1243585"/>
            <a:ext cx="7258306" cy="4272196"/>
          </a:xfrm>
        </p:spPr>
        <p:txBody>
          <a:bodyPr>
            <a:normAutofit/>
          </a:bodyPr>
          <a:lstStyle/>
          <a:p>
            <a:pPr marL="0" indent="0"/>
            <a:r>
              <a:rPr lang="en-US" altLang="en-US" sz="1800" dirty="0">
                <a:solidFill>
                  <a:schemeClr val="tx1"/>
                </a:solidFill>
              </a:rPr>
              <a:t>Please note: This is Open Book!</a:t>
            </a:r>
          </a:p>
          <a:p>
            <a:pPr marL="0" indent="0"/>
            <a:endParaRPr lang="en-US" altLang="en-US" sz="800" dirty="0">
              <a:solidFill>
                <a:schemeClr val="tx1"/>
              </a:solidFill>
            </a:endParaRPr>
          </a:p>
          <a:p>
            <a:pPr marL="0" indent="0"/>
            <a:r>
              <a:rPr lang="en-US" altLang="en-US" sz="1800" dirty="0">
                <a:solidFill>
                  <a:schemeClr val="tx1"/>
                </a:solidFill>
              </a:rPr>
              <a:t>You must score at least 80%. You may repeat as many times as necessary.</a:t>
            </a:r>
          </a:p>
          <a:p>
            <a:pPr marL="0" indent="0"/>
            <a:endParaRPr lang="en-US" altLang="en-US" dirty="0">
              <a:solidFill>
                <a:schemeClr val="tx1"/>
              </a:solidFill>
            </a:endParaRPr>
          </a:p>
          <a:p>
            <a:pPr marL="0" indent="0"/>
            <a:r>
              <a:rPr lang="en-US" altLang="en-US" b="1" u="sng" dirty="0">
                <a:solidFill>
                  <a:schemeClr val="tx1"/>
                </a:solidFill>
              </a:rPr>
              <a:t>Quiz Link:</a:t>
            </a:r>
          </a:p>
          <a:p>
            <a:pPr marL="0" indent="0"/>
            <a:r>
              <a:rPr lang="en-US" sz="2000" dirty="0">
                <a:hlinkClick r:id="rId2"/>
              </a:rPr>
              <a:t>https://asq.co1.qualtrics.com/jfe/form/SV_esboIsU8qEtsRal</a:t>
            </a:r>
            <a:endParaRPr lang="en-US" sz="2000" dirty="0"/>
          </a:p>
          <a:p>
            <a:pPr marL="0" indent="0"/>
            <a:endParaRPr lang="en-US" altLang="en-US" sz="2000" b="1" u="sng" dirty="0">
              <a:solidFill>
                <a:schemeClr val="tx1"/>
              </a:solidFill>
            </a:endParaRPr>
          </a:p>
          <a:p>
            <a:pPr marL="0" indent="0"/>
            <a:r>
              <a:rPr lang="en-US" altLang="en-US" sz="1800" dirty="0">
                <a:solidFill>
                  <a:schemeClr val="tx1"/>
                </a:solidFill>
              </a:rPr>
              <a:t>After you successfully complete the quiz, be sure to fill in the requested information so we know who completed it! You will also be asked to select a preferred time for onsite training to help us prepare.</a:t>
            </a:r>
            <a:endParaRPr lang="en-US" altLang="en-US" sz="1200" dirty="0">
              <a:solidFill>
                <a:schemeClr val="tx1"/>
              </a:solidFill>
            </a:endParaRPr>
          </a:p>
        </p:txBody>
      </p:sp>
    </p:spTree>
    <p:extLst>
      <p:ext uri="{BB962C8B-B14F-4D97-AF65-F5344CB8AC3E}">
        <p14:creationId xmlns:p14="http://schemas.microsoft.com/office/powerpoint/2010/main" val="114927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FDDD-C356-4A11-A2C8-1C12875E603B}"/>
              </a:ext>
            </a:extLst>
          </p:cNvPr>
          <p:cNvSpPr>
            <a:spLocks noGrp="1"/>
          </p:cNvSpPr>
          <p:nvPr>
            <p:ph type="title"/>
          </p:nvPr>
        </p:nvSpPr>
        <p:spPr/>
        <p:txBody>
          <a:bodyPr/>
          <a:lstStyle/>
          <a:p>
            <a:r>
              <a:rPr lang="en-US" dirty="0"/>
              <a:t>General WCQI Information</a:t>
            </a:r>
          </a:p>
        </p:txBody>
      </p:sp>
      <p:sp>
        <p:nvSpPr>
          <p:cNvPr id="3" name="Text Placeholder 2">
            <a:extLst>
              <a:ext uri="{FF2B5EF4-FFF2-40B4-BE49-F238E27FC236}">
                <a16:creationId xmlns:a16="http://schemas.microsoft.com/office/drawing/2014/main" id="{B114C92D-66FF-4C3E-9D08-20A30D987DDA}"/>
              </a:ext>
            </a:extLst>
          </p:cNvPr>
          <p:cNvSpPr>
            <a:spLocks noGrp="1"/>
          </p:cNvSpPr>
          <p:nvPr>
            <p:ph type="body" sz="quarter" idx="10"/>
          </p:nvPr>
        </p:nvSpPr>
        <p:spPr/>
        <p:txBody>
          <a:bodyPr/>
          <a:lstStyle/>
          <a:p>
            <a:pPr>
              <a:buFont typeface="Wingdings" panose="05000000000000000000" pitchFamily="2" charset="2"/>
              <a:buChar char="Ø"/>
            </a:pPr>
            <a:r>
              <a:rPr lang="en-US" dirty="0"/>
              <a:t>WCQI Theme &amp; Focus Areas</a:t>
            </a:r>
          </a:p>
          <a:p>
            <a:pPr>
              <a:buFont typeface="Wingdings" panose="05000000000000000000" pitchFamily="2" charset="2"/>
              <a:buChar char="Ø"/>
            </a:pPr>
            <a:r>
              <a:rPr lang="en-US" dirty="0"/>
              <a:t>Venue</a:t>
            </a:r>
          </a:p>
          <a:p>
            <a:pPr>
              <a:buFont typeface="Wingdings" panose="05000000000000000000" pitchFamily="2" charset="2"/>
              <a:buChar char="Ø"/>
            </a:pPr>
            <a:r>
              <a:rPr lang="en-US" dirty="0"/>
              <a:t>Session Types</a:t>
            </a:r>
          </a:p>
          <a:p>
            <a:pPr>
              <a:buFont typeface="Wingdings" panose="05000000000000000000" pitchFamily="2" charset="2"/>
              <a:buChar char="Ø"/>
            </a:pPr>
            <a:r>
              <a:rPr lang="en-US" dirty="0"/>
              <a:t>Badges</a:t>
            </a:r>
          </a:p>
          <a:p>
            <a:pPr>
              <a:buFont typeface="Wingdings" panose="05000000000000000000" pitchFamily="2" charset="2"/>
              <a:buChar char="Ø"/>
            </a:pPr>
            <a:r>
              <a:rPr lang="en-US" dirty="0"/>
              <a:t>Volunteer Registration</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825833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040"/>
            <a:ext cx="8229600" cy="1252224"/>
          </a:xfrm>
        </p:spPr>
        <p:txBody>
          <a:bodyPr>
            <a:normAutofit fontScale="90000"/>
          </a:bodyPr>
          <a:lstStyle/>
          <a:p>
            <a:r>
              <a:rPr lang="en-US" altLang="en-US" b="1" dirty="0"/>
              <a:t>Thank You </a:t>
            </a:r>
            <a:r>
              <a:rPr lang="en-US" altLang="en-US" dirty="0"/>
              <a:t>From The Site Committee Team – </a:t>
            </a:r>
            <a:br>
              <a:rPr lang="en-US" altLang="en-US" dirty="0"/>
            </a:br>
            <a:r>
              <a:rPr lang="en-US" altLang="en-US" dirty="0"/>
              <a:t>ASQ Greater Fort Worth Section 1416 and </a:t>
            </a:r>
            <a:br>
              <a:rPr lang="en-US" altLang="en-US" dirty="0"/>
            </a:br>
            <a:r>
              <a:rPr lang="en-US" altLang="en-US" dirty="0"/>
              <a:t>ASQ Dallas Section 1402!</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90850772"/>
              </p:ext>
            </p:extLst>
          </p:nvPr>
        </p:nvGraphicFramePr>
        <p:xfrm>
          <a:off x="1013460" y="1572264"/>
          <a:ext cx="6934200" cy="4241272"/>
        </p:xfrm>
        <a:graphic>
          <a:graphicData uri="http://schemas.openxmlformats.org/drawingml/2006/table">
            <a:tbl>
              <a:tblPr firstRow="1" bandRow="1">
                <a:tableStyleId>{5C22544A-7EE6-4342-B048-85BDC9FD1C3A}</a:tableStyleId>
              </a:tblPr>
              <a:tblGrid>
                <a:gridCol w="1860659">
                  <a:extLst>
                    <a:ext uri="{9D8B030D-6E8A-4147-A177-3AD203B41FA5}">
                      <a16:colId xmlns:a16="http://schemas.microsoft.com/office/drawing/2014/main" val="20000"/>
                    </a:ext>
                  </a:extLst>
                </a:gridCol>
                <a:gridCol w="5073541">
                  <a:extLst>
                    <a:ext uri="{9D8B030D-6E8A-4147-A177-3AD203B41FA5}">
                      <a16:colId xmlns:a16="http://schemas.microsoft.com/office/drawing/2014/main" val="20001"/>
                    </a:ext>
                  </a:extLst>
                </a:gridCol>
              </a:tblGrid>
              <a:tr h="605896">
                <a:tc>
                  <a:txBody>
                    <a:bodyPr/>
                    <a:lstStyle/>
                    <a:p>
                      <a:pPr algn="ctr"/>
                      <a:r>
                        <a:rPr lang="en-US" dirty="0">
                          <a:latin typeface="Arial" panose="020B0604020202020204" pitchFamily="34" charset="0"/>
                          <a:cs typeface="Arial" panose="020B0604020202020204" pitchFamily="34" charset="0"/>
                        </a:rPr>
                        <a:t>Role</a:t>
                      </a:r>
                    </a:p>
                  </a:txBody>
                  <a:tcPr anchor="ctr"/>
                </a:tc>
                <a:tc>
                  <a:txBody>
                    <a:bodyPr/>
                    <a:lstStyle/>
                    <a:p>
                      <a:pPr algn="ctr"/>
                      <a:r>
                        <a:rPr lang="en-US" dirty="0">
                          <a:latin typeface="Arial" panose="020B0604020202020204" pitchFamily="34" charset="0"/>
                          <a:cs typeface="Arial" panose="020B0604020202020204" pitchFamily="34" charset="0"/>
                        </a:rPr>
                        <a:t>Contacts</a:t>
                      </a:r>
                    </a:p>
                  </a:txBody>
                  <a:tcPr anchor="ctr"/>
                </a:tc>
                <a:extLst>
                  <a:ext uri="{0D108BD9-81ED-4DB2-BD59-A6C34878D82A}">
                    <a16:rowId xmlns:a16="http://schemas.microsoft.com/office/drawing/2014/main" val="10000"/>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Site Committee Chairs </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Fred </a:t>
                      </a:r>
                      <a:r>
                        <a:rPr lang="en-US" sz="1800" b="0" i="0" u="none" strike="noStrike" dirty="0" err="1">
                          <a:solidFill>
                            <a:srgbClr val="000000"/>
                          </a:solidFill>
                          <a:effectLst/>
                          <a:latin typeface="Arial" panose="020B0604020202020204" pitchFamily="34" charset="0"/>
                          <a:cs typeface="Arial" panose="020B0604020202020204" pitchFamily="34" charset="0"/>
                        </a:rPr>
                        <a:t>Jenke</a:t>
                      </a:r>
                      <a:r>
                        <a:rPr lang="en-US" sz="1800" b="0" i="0" u="none" strike="noStrike" dirty="0">
                          <a:solidFill>
                            <a:srgbClr val="000000"/>
                          </a:solidFill>
                          <a:effectLst/>
                          <a:latin typeface="Arial" panose="020B0604020202020204" pitchFamily="34" charset="0"/>
                          <a:cs typeface="Arial" panose="020B0604020202020204" pitchFamily="34" charset="0"/>
                        </a:rPr>
                        <a:t> / John </a:t>
                      </a:r>
                      <a:r>
                        <a:rPr lang="en-US" sz="1800" b="0" i="0" u="none" strike="noStrike" dirty="0" err="1">
                          <a:solidFill>
                            <a:srgbClr val="000000"/>
                          </a:solidFill>
                          <a:effectLst/>
                          <a:latin typeface="Arial" panose="020B0604020202020204" pitchFamily="34" charset="0"/>
                          <a:cs typeface="Arial" panose="020B0604020202020204" pitchFamily="34" charset="0"/>
                        </a:rPr>
                        <a:t>Breckline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Registration </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John </a:t>
                      </a:r>
                      <a:r>
                        <a:rPr lang="en-US" sz="1800" b="0" i="0" u="none" strike="noStrike" dirty="0" err="1">
                          <a:solidFill>
                            <a:srgbClr val="000000"/>
                          </a:solidFill>
                          <a:effectLst/>
                          <a:latin typeface="Arial" panose="020B0604020202020204" pitchFamily="34" charset="0"/>
                          <a:cs typeface="Arial" panose="020B0604020202020204" pitchFamily="34" charset="0"/>
                        </a:rPr>
                        <a:t>Breckline</a:t>
                      </a:r>
                      <a:r>
                        <a:rPr lang="en-US" sz="1800" b="0" i="0" u="none" strike="noStrike" dirty="0">
                          <a:solidFill>
                            <a:srgbClr val="000000"/>
                          </a:solidFill>
                          <a:effectLst/>
                          <a:latin typeface="Arial" panose="020B0604020202020204" pitchFamily="34" charset="0"/>
                          <a:cs typeface="Arial" panose="020B0604020202020204" pitchFamily="34" charset="0"/>
                        </a:rPr>
                        <a:t> / Sharon McNair</a:t>
                      </a:r>
                    </a:p>
                  </a:txBody>
                  <a:tcPr marL="9525" marR="9525" marT="9525" marB="0" anchor="ctr"/>
                </a:tc>
                <a:extLst>
                  <a:ext uri="{0D108BD9-81ED-4DB2-BD59-A6C34878D82A}">
                    <a16:rowId xmlns:a16="http://schemas.microsoft.com/office/drawing/2014/main" val="10002"/>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Scheduling </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John </a:t>
                      </a:r>
                      <a:r>
                        <a:rPr lang="en-US" sz="1800" b="0" i="0" u="none" strike="noStrike" dirty="0" err="1">
                          <a:solidFill>
                            <a:srgbClr val="000000"/>
                          </a:solidFill>
                          <a:effectLst/>
                          <a:latin typeface="Arial" panose="020B0604020202020204" pitchFamily="34" charset="0"/>
                          <a:cs typeface="Arial" panose="020B0604020202020204" pitchFamily="34" charset="0"/>
                        </a:rPr>
                        <a:t>Breckline</a:t>
                      </a:r>
                      <a:r>
                        <a:rPr lang="en-US" sz="1800" b="0" i="0" u="none" strike="noStrike" dirty="0">
                          <a:solidFill>
                            <a:srgbClr val="000000"/>
                          </a:solidFill>
                          <a:effectLst/>
                          <a:latin typeface="Arial" panose="020B0604020202020204" pitchFamily="34" charset="0"/>
                          <a:cs typeface="Arial" panose="020B0604020202020204" pitchFamily="34" charset="0"/>
                        </a:rPr>
                        <a:t> / Jim Conkle</a:t>
                      </a:r>
                    </a:p>
                  </a:txBody>
                  <a:tcPr marL="9525" marR="9525" marT="9525" marB="0" anchor="ctr"/>
                </a:tc>
                <a:extLst>
                  <a:ext uri="{0D108BD9-81ED-4DB2-BD59-A6C34878D82A}">
                    <a16:rowId xmlns:a16="http://schemas.microsoft.com/office/drawing/2014/main" val="10003"/>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Training  </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David Greer / Peter Stamps</a:t>
                      </a:r>
                    </a:p>
                  </a:txBody>
                  <a:tcPr marL="9525" marR="9525" marT="9525" marB="0" anchor="ctr"/>
                </a:tc>
                <a:extLst>
                  <a:ext uri="{0D108BD9-81ED-4DB2-BD59-A6C34878D82A}">
                    <a16:rowId xmlns:a16="http://schemas.microsoft.com/office/drawing/2014/main" val="10004"/>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Site Room  </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Jerry </a:t>
                      </a:r>
                      <a:r>
                        <a:rPr lang="en-US" sz="1800" b="0" i="0" u="none" strike="noStrike" dirty="0" err="1">
                          <a:solidFill>
                            <a:srgbClr val="000000"/>
                          </a:solidFill>
                          <a:effectLst/>
                          <a:latin typeface="Arial" panose="020B0604020202020204" pitchFamily="34" charset="0"/>
                          <a:cs typeface="Arial" panose="020B0604020202020204" pitchFamily="34" charset="0"/>
                        </a:rPr>
                        <a:t>Capstick</a:t>
                      </a:r>
                      <a:r>
                        <a:rPr lang="en-US" sz="1800" b="0" i="0" u="none" strike="noStrike" dirty="0">
                          <a:solidFill>
                            <a:srgbClr val="000000"/>
                          </a:solidFill>
                          <a:effectLst/>
                          <a:latin typeface="Arial" panose="020B0604020202020204" pitchFamily="34" charset="0"/>
                          <a:cs typeface="Arial" panose="020B0604020202020204" pitchFamily="34" charset="0"/>
                        </a:rPr>
                        <a:t> / Russ Wood</a:t>
                      </a:r>
                    </a:p>
                  </a:txBody>
                  <a:tcPr marL="9525" marR="9525" marT="9525" marB="0" anchor="ctr"/>
                </a:tc>
                <a:extLst>
                  <a:ext uri="{0D108BD9-81ED-4DB2-BD59-A6C34878D82A}">
                    <a16:rowId xmlns:a16="http://schemas.microsoft.com/office/drawing/2014/main" val="10005"/>
                  </a:ext>
                </a:extLst>
              </a:tr>
              <a:tr h="605896">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Info Desk</a:t>
                      </a:r>
                    </a:p>
                  </a:txBody>
                  <a:tcPr marL="9525" marR="9525" marT="9525"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Sharon McNair / </a:t>
                      </a:r>
                      <a:r>
                        <a:rPr lang="en-US" sz="1800" b="0" i="0" u="none" strike="noStrike" dirty="0" err="1">
                          <a:solidFill>
                            <a:srgbClr val="000000"/>
                          </a:solidFill>
                          <a:effectLst/>
                          <a:latin typeface="Arial" panose="020B0604020202020204" pitchFamily="34" charset="0"/>
                          <a:cs typeface="Arial" panose="020B0604020202020204" pitchFamily="34" charset="0"/>
                        </a:rPr>
                        <a:t>Suran</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Wije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53788739"/>
                  </a:ext>
                </a:extLst>
              </a:tr>
            </a:tbl>
          </a:graphicData>
        </a:graphic>
      </p:graphicFrame>
    </p:spTree>
    <p:extLst>
      <p:ext uri="{BB962C8B-B14F-4D97-AF65-F5344CB8AC3E}">
        <p14:creationId xmlns:p14="http://schemas.microsoft.com/office/powerpoint/2010/main" val="385595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We look forward to seeing you in Fort Worth!</a:t>
            </a:r>
          </a:p>
        </p:txBody>
      </p:sp>
      <p:sp>
        <p:nvSpPr>
          <p:cNvPr id="3" name="Text Placeholder 2"/>
          <p:cNvSpPr>
            <a:spLocks noGrp="1"/>
          </p:cNvSpPr>
          <p:nvPr>
            <p:ph type="body" sz="quarter" idx="10"/>
          </p:nvPr>
        </p:nvSpPr>
        <p:spPr>
          <a:xfrm>
            <a:off x="1613554" y="4874384"/>
            <a:ext cx="5879592" cy="1589916"/>
          </a:xfrm>
        </p:spPr>
        <p:txBody>
          <a:bodyPr>
            <a:normAutofit/>
          </a:bodyPr>
          <a:lstStyle/>
          <a:p>
            <a:r>
              <a:rPr lang="en-US" sz="1900" dirty="0">
                <a:latin typeface="Arial" panose="020B0604020202020204" pitchFamily="34" charset="0"/>
                <a:cs typeface="Arial" panose="020B0604020202020204" pitchFamily="34" charset="0"/>
              </a:rPr>
              <a:t>Please contact us with any questions -</a:t>
            </a:r>
          </a:p>
          <a:p>
            <a:r>
              <a:rPr lang="en-US" sz="1900" i="1" dirty="0">
                <a:latin typeface="Arial" panose="020B0604020202020204" pitchFamily="34" charset="0"/>
                <a:cs typeface="Arial" panose="020B0604020202020204" pitchFamily="34" charset="0"/>
              </a:rPr>
              <a:t>2019 WCQI Training Coordinators:</a:t>
            </a:r>
          </a:p>
          <a:p>
            <a:r>
              <a:rPr lang="en-US" sz="1900" dirty="0">
                <a:latin typeface="Arial" panose="020B0604020202020204" pitchFamily="34" charset="0"/>
                <a:cs typeface="Arial" panose="020B0604020202020204" pitchFamily="34" charset="0"/>
              </a:rPr>
              <a:t>David Greer  </a:t>
            </a:r>
            <a:r>
              <a:rPr lang="en-US" sz="1900" dirty="0">
                <a:latin typeface="Arial" panose="020B0604020202020204" pitchFamily="34" charset="0"/>
                <a:cs typeface="Arial" panose="020B0604020202020204" pitchFamily="34" charset="0"/>
                <a:hlinkClick r:id="rId2"/>
              </a:rPr>
              <a:t>dgreer82@gmail.com</a:t>
            </a:r>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Peter Stamps </a:t>
            </a:r>
            <a:r>
              <a:rPr lang="en-US" sz="1900" dirty="0">
                <a:latin typeface="Arial" panose="020B0604020202020204" pitchFamily="34" charset="0"/>
                <a:cs typeface="Arial" panose="020B0604020202020204" pitchFamily="34" charset="0"/>
                <a:hlinkClick r:id="rId3"/>
              </a:rPr>
              <a:t>pstamps@sections.asq.org</a:t>
            </a:r>
            <a:r>
              <a:rPr lang="en-US" sz="19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04173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478-0A53-497E-9282-E67FAA51E5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D37943-48B3-417C-AC24-F3165963F831}"/>
              </a:ext>
            </a:extLst>
          </p:cNvPr>
          <p:cNvSpPr>
            <a:spLocks noGrp="1"/>
          </p:cNvSpPr>
          <p:nvPr>
            <p:ph type="body" sz="quarter" idx="10"/>
          </p:nvPr>
        </p:nvSpPr>
        <p:spPr>
          <a:xfrm>
            <a:off x="996694" y="1339383"/>
            <a:ext cx="7171945" cy="5198577"/>
          </a:xfrm>
        </p:spPr>
        <p:txBody>
          <a:bodyPr>
            <a:noAutofit/>
          </a:bodyPr>
          <a:lstStyle/>
          <a:p>
            <a:r>
              <a:rPr lang="en-US" sz="2400" dirty="0"/>
              <a:t>Conference Theme – Leading Change</a:t>
            </a:r>
          </a:p>
          <a:p>
            <a:endParaRPr lang="en-US" sz="1000" dirty="0"/>
          </a:p>
          <a:p>
            <a:pPr marL="0" indent="0">
              <a:lnSpc>
                <a:spcPct val="120000"/>
              </a:lnSpc>
              <a:spcBef>
                <a:spcPts val="0"/>
              </a:spcBef>
            </a:pPr>
            <a:r>
              <a:rPr lang="en-US" sz="1300" dirty="0">
                <a:solidFill>
                  <a:schemeClr val="tx1"/>
                </a:solidFill>
              </a:rPr>
              <a:t>Change has always been constant, but in today’s digital landscape the pace of change is accelerating at a faster and faster rate. This creates both challenges and opportunities for organizations and for the quality profession at large. There are those who will meet these challenges and opportunities proactively and others who will wait and be forced to be reactive in their response. Within this dynamic is the opportunity for quality professionals to lead their organizations through the changes that each is destined to go through. The future is NOW, and both organizations and individuals have a choice to either lead the change it is bringing or be led by the change that occurs. It is within these disruptive conditions that ASQ invites you to Fort Worth for the 73rd hosting of the World Conference on Quality and Improvement.</a:t>
            </a:r>
          </a:p>
          <a:p>
            <a:pPr marL="0" indent="0">
              <a:spcBef>
                <a:spcPts val="0"/>
              </a:spcBef>
            </a:pPr>
            <a:endParaRPr lang="en-US" sz="800" dirty="0">
              <a:solidFill>
                <a:schemeClr val="tx1"/>
              </a:solidFill>
            </a:endParaRPr>
          </a:p>
          <a:p>
            <a:pPr marL="0" algn="ctr">
              <a:spcBef>
                <a:spcPts val="0"/>
              </a:spcBef>
            </a:pPr>
            <a:r>
              <a:rPr lang="en-US" sz="1300" b="1" dirty="0">
                <a:solidFill>
                  <a:schemeClr val="tx1"/>
                </a:solidFill>
              </a:rPr>
              <a:t>LEARN · CONNECT · ENGAGE · GET INSPIRED</a:t>
            </a:r>
          </a:p>
          <a:p>
            <a:pPr marL="0">
              <a:spcBef>
                <a:spcPts val="0"/>
              </a:spcBef>
            </a:pPr>
            <a:endParaRPr lang="en-US" sz="800" dirty="0">
              <a:solidFill>
                <a:schemeClr val="tx1"/>
              </a:solidFill>
            </a:endParaRPr>
          </a:p>
          <a:p>
            <a:pPr marL="0" indent="0">
              <a:lnSpc>
                <a:spcPct val="120000"/>
              </a:lnSpc>
              <a:spcBef>
                <a:spcPts val="0"/>
              </a:spcBef>
            </a:pPr>
            <a:r>
              <a:rPr lang="en-US" sz="1300" dirty="0">
                <a:solidFill>
                  <a:schemeClr val="tx1"/>
                </a:solidFill>
              </a:rPr>
              <a:t>Each year, thousands gather at this premier quality event to share best practices, expand their network, and further develop their professional growth. The body of tools, techniques, and methods that quality encompasses is ever growing, and the digital transformation of today is filled with opportunity to expand the development of new approaches that will affect how quality principles are applied tomorrow. </a:t>
            </a:r>
            <a:endParaRPr lang="en-US" sz="2000" dirty="0"/>
          </a:p>
        </p:txBody>
      </p:sp>
      <p:pic>
        <p:nvPicPr>
          <p:cNvPr id="5" name="Picture 4">
            <a:extLst>
              <a:ext uri="{FF2B5EF4-FFF2-40B4-BE49-F238E27FC236}">
                <a16:creationId xmlns:a16="http://schemas.microsoft.com/office/drawing/2014/main" id="{6182B8D9-82C9-4A61-A31C-060999728020}"/>
              </a:ext>
            </a:extLst>
          </p:cNvPr>
          <p:cNvPicPr>
            <a:picLocks noChangeAspect="1"/>
          </p:cNvPicPr>
          <p:nvPr/>
        </p:nvPicPr>
        <p:blipFill>
          <a:blip r:embed="rId3"/>
          <a:stretch>
            <a:fillRect/>
          </a:stretch>
        </p:blipFill>
        <p:spPr>
          <a:xfrm>
            <a:off x="0" y="2067"/>
            <a:ext cx="9144000" cy="1333500"/>
          </a:xfrm>
          <a:prstGeom prst="rect">
            <a:avLst/>
          </a:prstGeom>
        </p:spPr>
      </p:pic>
    </p:spTree>
    <p:extLst>
      <p:ext uri="{BB962C8B-B14F-4D97-AF65-F5344CB8AC3E}">
        <p14:creationId xmlns:p14="http://schemas.microsoft.com/office/powerpoint/2010/main" val="394188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478-0A53-497E-9282-E67FAA51E5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D37943-48B3-417C-AC24-F3165963F831}"/>
              </a:ext>
            </a:extLst>
          </p:cNvPr>
          <p:cNvSpPr>
            <a:spLocks noGrp="1"/>
          </p:cNvSpPr>
          <p:nvPr>
            <p:ph type="body" sz="quarter" idx="10"/>
          </p:nvPr>
        </p:nvSpPr>
        <p:spPr>
          <a:xfrm>
            <a:off x="996694" y="1339383"/>
            <a:ext cx="7171945" cy="5198577"/>
          </a:xfrm>
        </p:spPr>
        <p:txBody>
          <a:bodyPr>
            <a:noAutofit/>
          </a:bodyPr>
          <a:lstStyle/>
          <a:p>
            <a:r>
              <a:rPr lang="en-US" sz="2400" dirty="0"/>
              <a:t>Focus Areas</a:t>
            </a:r>
          </a:p>
          <a:p>
            <a:endParaRPr lang="en-US" sz="1000" dirty="0"/>
          </a:p>
          <a:p>
            <a:pPr>
              <a:buFont typeface="Arial" panose="020B0604020202020204" pitchFamily="34" charset="0"/>
              <a:buChar char="•"/>
            </a:pPr>
            <a:r>
              <a:rPr lang="en-US" sz="1800" b="1" dirty="0"/>
              <a:t>The Future of Quality:</a:t>
            </a:r>
            <a:r>
              <a:rPr lang="en-US" sz="1800" dirty="0"/>
              <a:t> The sessions in this area examine the effects disruptive technologies are having on the quality function and on the quality profession as a whole.</a:t>
            </a:r>
          </a:p>
          <a:p>
            <a:pPr>
              <a:buFont typeface="Arial" panose="020B0604020202020204" pitchFamily="34" charset="0"/>
              <a:buChar char="•"/>
            </a:pPr>
            <a:r>
              <a:rPr lang="en-US" sz="1800" b="1" dirty="0"/>
              <a:t>Managing Change: </a:t>
            </a:r>
            <a:r>
              <a:rPr lang="en-US" sz="1800" dirty="0"/>
              <a:t>Today’s ever-changing landscape of disruption and transformation requires organizations to change and constantly challenge past practices.</a:t>
            </a:r>
          </a:p>
          <a:p>
            <a:pPr>
              <a:buFont typeface="Arial" panose="020B0604020202020204" pitchFamily="34" charset="0"/>
              <a:buChar char="•"/>
            </a:pPr>
            <a:r>
              <a:rPr lang="en-US" sz="1800" b="1" dirty="0"/>
              <a:t>Building and Sustaining a Culture of Quality: </a:t>
            </a:r>
            <a:r>
              <a:rPr lang="en-US" sz="1800" dirty="0"/>
              <a:t>These sessions address the struggle of how to build a culture in which the application of quality tools, techniques, and methods expands beyond special projects or departments and evolves into the standard way work gets done.</a:t>
            </a:r>
          </a:p>
          <a:p>
            <a:pPr>
              <a:buFont typeface="Arial" panose="020B0604020202020204" pitchFamily="34" charset="0"/>
              <a:buChar char="•"/>
            </a:pPr>
            <a:r>
              <a:rPr lang="en-US" sz="1800" b="1" dirty="0"/>
              <a:t>Quality Basics:  </a:t>
            </a:r>
            <a:r>
              <a:rPr lang="en-US" sz="1800" dirty="0"/>
              <a:t>This area focuses on ADVANCED content designed to provide new, innovative, and unique insight and perspective to experienced practitioners and leaders. These sessions offer advanced content covering the more complex and intricate technical areas of the quality discipline.</a:t>
            </a:r>
            <a:endParaRPr lang="en-US" sz="1000" dirty="0"/>
          </a:p>
        </p:txBody>
      </p:sp>
      <p:pic>
        <p:nvPicPr>
          <p:cNvPr id="5" name="Picture 4">
            <a:extLst>
              <a:ext uri="{FF2B5EF4-FFF2-40B4-BE49-F238E27FC236}">
                <a16:creationId xmlns:a16="http://schemas.microsoft.com/office/drawing/2014/main" id="{6182B8D9-82C9-4A61-A31C-060999728020}"/>
              </a:ext>
            </a:extLst>
          </p:cNvPr>
          <p:cNvPicPr>
            <a:picLocks noChangeAspect="1"/>
          </p:cNvPicPr>
          <p:nvPr/>
        </p:nvPicPr>
        <p:blipFill>
          <a:blip r:embed="rId3"/>
          <a:stretch>
            <a:fillRect/>
          </a:stretch>
        </p:blipFill>
        <p:spPr>
          <a:xfrm>
            <a:off x="0" y="2067"/>
            <a:ext cx="9144000" cy="1333500"/>
          </a:xfrm>
          <a:prstGeom prst="rect">
            <a:avLst/>
          </a:prstGeom>
        </p:spPr>
      </p:pic>
    </p:spTree>
    <p:extLst>
      <p:ext uri="{BB962C8B-B14F-4D97-AF65-F5344CB8AC3E}">
        <p14:creationId xmlns:p14="http://schemas.microsoft.com/office/powerpoint/2010/main" val="352401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478-0A53-497E-9282-E67FAA51E5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D37943-48B3-417C-AC24-F3165963F831}"/>
              </a:ext>
            </a:extLst>
          </p:cNvPr>
          <p:cNvSpPr>
            <a:spLocks noGrp="1"/>
          </p:cNvSpPr>
          <p:nvPr>
            <p:ph type="body" sz="quarter" idx="10"/>
          </p:nvPr>
        </p:nvSpPr>
        <p:spPr>
          <a:xfrm>
            <a:off x="996694" y="1339384"/>
            <a:ext cx="7171945" cy="4272196"/>
          </a:xfrm>
          <a:ln>
            <a:noFill/>
          </a:ln>
        </p:spPr>
        <p:txBody>
          <a:bodyPr>
            <a:normAutofit/>
          </a:bodyPr>
          <a:lstStyle/>
          <a:p>
            <a:r>
              <a:rPr lang="en-US" sz="2400" dirty="0"/>
              <a:t>Venue</a:t>
            </a:r>
          </a:p>
        </p:txBody>
      </p:sp>
      <p:pic>
        <p:nvPicPr>
          <p:cNvPr id="5" name="Picture 4">
            <a:extLst>
              <a:ext uri="{FF2B5EF4-FFF2-40B4-BE49-F238E27FC236}">
                <a16:creationId xmlns:a16="http://schemas.microsoft.com/office/drawing/2014/main" id="{6182B8D9-82C9-4A61-A31C-060999728020}"/>
              </a:ext>
            </a:extLst>
          </p:cNvPr>
          <p:cNvPicPr>
            <a:picLocks noChangeAspect="1"/>
          </p:cNvPicPr>
          <p:nvPr/>
        </p:nvPicPr>
        <p:blipFill>
          <a:blip r:embed="rId3"/>
          <a:stretch>
            <a:fillRect/>
          </a:stretch>
        </p:blipFill>
        <p:spPr>
          <a:xfrm>
            <a:off x="0" y="2067"/>
            <a:ext cx="9144000" cy="1333500"/>
          </a:xfrm>
          <a:prstGeom prst="rect">
            <a:avLst/>
          </a:prstGeom>
        </p:spPr>
      </p:pic>
      <p:pic>
        <p:nvPicPr>
          <p:cNvPr id="4" name="Picture 3">
            <a:extLst>
              <a:ext uri="{FF2B5EF4-FFF2-40B4-BE49-F238E27FC236}">
                <a16:creationId xmlns:a16="http://schemas.microsoft.com/office/drawing/2014/main" id="{1D999035-27BA-4C06-80A7-7B50C2171C32}"/>
              </a:ext>
            </a:extLst>
          </p:cNvPr>
          <p:cNvPicPr>
            <a:picLocks noChangeAspect="1"/>
          </p:cNvPicPr>
          <p:nvPr/>
        </p:nvPicPr>
        <p:blipFill rotWithShape="1">
          <a:blip r:embed="rId4"/>
          <a:srcRect l="7827" t="3221" r="1737" b="3499"/>
          <a:stretch/>
        </p:blipFill>
        <p:spPr>
          <a:xfrm>
            <a:off x="1463040" y="1945783"/>
            <a:ext cx="6035040" cy="4592177"/>
          </a:xfrm>
          <a:prstGeom prst="rect">
            <a:avLst/>
          </a:prstGeom>
        </p:spPr>
      </p:pic>
      <p:cxnSp>
        <p:nvCxnSpPr>
          <p:cNvPr id="8" name="Straight Connector 7">
            <a:extLst>
              <a:ext uri="{FF2B5EF4-FFF2-40B4-BE49-F238E27FC236}">
                <a16:creationId xmlns:a16="http://schemas.microsoft.com/office/drawing/2014/main" id="{09C095EE-118D-4E6C-A58B-92EF9EBA7998}"/>
              </a:ext>
            </a:extLst>
          </p:cNvPr>
          <p:cNvCxnSpPr/>
          <p:nvPr/>
        </p:nvCxnSpPr>
        <p:spPr>
          <a:xfrm>
            <a:off x="3892731" y="5042263"/>
            <a:ext cx="304800" cy="18288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BAFF4F9-1572-4368-A03F-9C6ABA855DE5}"/>
              </a:ext>
            </a:extLst>
          </p:cNvPr>
          <p:cNvCxnSpPr/>
          <p:nvPr/>
        </p:nvCxnSpPr>
        <p:spPr>
          <a:xfrm>
            <a:off x="3831771" y="5133703"/>
            <a:ext cx="304800" cy="17417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82288AA-8988-43ED-B7BE-7980C0B85E1D}"/>
              </a:ext>
            </a:extLst>
          </p:cNvPr>
          <p:cNvCxnSpPr/>
          <p:nvPr/>
        </p:nvCxnSpPr>
        <p:spPr>
          <a:xfrm flipH="1">
            <a:off x="3831771" y="5042263"/>
            <a:ext cx="60960" cy="9144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2916382-E6B0-43E9-B267-73AA75CE1F3A}"/>
              </a:ext>
            </a:extLst>
          </p:cNvPr>
          <p:cNvCxnSpPr/>
          <p:nvPr/>
        </p:nvCxnSpPr>
        <p:spPr>
          <a:xfrm flipH="1">
            <a:off x="4136571" y="5225143"/>
            <a:ext cx="60960" cy="8273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116F627-A744-4B71-9BAE-D487436AA973}"/>
              </a:ext>
            </a:extLst>
          </p:cNvPr>
          <p:cNvCxnSpPr>
            <a:cxnSpLocks/>
          </p:cNvCxnSpPr>
          <p:nvPr/>
        </p:nvCxnSpPr>
        <p:spPr>
          <a:xfrm flipH="1">
            <a:off x="4014652" y="3429762"/>
            <a:ext cx="3352800" cy="165822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1671C21-6894-464E-8781-4F1FE73B9613}"/>
              </a:ext>
            </a:extLst>
          </p:cNvPr>
          <p:cNvSpPr txBox="1"/>
          <p:nvPr/>
        </p:nvSpPr>
        <p:spPr>
          <a:xfrm>
            <a:off x="6888480" y="3107936"/>
            <a:ext cx="1297577" cy="369332"/>
          </a:xfrm>
          <a:prstGeom prst="rect">
            <a:avLst/>
          </a:prstGeom>
          <a:noFill/>
        </p:spPr>
        <p:txBody>
          <a:bodyPr wrap="square" rtlCol="0">
            <a:spAutoFit/>
          </a:bodyPr>
          <a:lstStyle/>
          <a:p>
            <a:r>
              <a:rPr lang="en-US" dirty="0">
                <a:solidFill>
                  <a:srgbClr val="FF0000"/>
                </a:solidFill>
              </a:rPr>
              <a:t>Site Room</a:t>
            </a:r>
          </a:p>
        </p:txBody>
      </p:sp>
    </p:spTree>
    <p:extLst>
      <p:ext uri="{BB962C8B-B14F-4D97-AF65-F5344CB8AC3E}">
        <p14:creationId xmlns:p14="http://schemas.microsoft.com/office/powerpoint/2010/main" val="382537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478-0A53-497E-9282-E67FAA51E5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D37943-48B3-417C-AC24-F3165963F831}"/>
              </a:ext>
            </a:extLst>
          </p:cNvPr>
          <p:cNvSpPr>
            <a:spLocks noGrp="1"/>
          </p:cNvSpPr>
          <p:nvPr>
            <p:ph type="body" sz="quarter" idx="10"/>
          </p:nvPr>
        </p:nvSpPr>
        <p:spPr>
          <a:xfrm>
            <a:off x="996694" y="1339383"/>
            <a:ext cx="7171945" cy="5313965"/>
          </a:xfrm>
        </p:spPr>
        <p:txBody>
          <a:bodyPr>
            <a:normAutofit/>
          </a:bodyPr>
          <a:lstStyle/>
          <a:p>
            <a:r>
              <a:rPr lang="en-US" sz="2400" dirty="0"/>
              <a:t>Session Types</a:t>
            </a:r>
          </a:p>
          <a:p>
            <a:pPr>
              <a:buFont typeface="Arial" panose="020B0604020202020204" pitchFamily="34" charset="0"/>
              <a:buChar char="•"/>
            </a:pPr>
            <a:r>
              <a:rPr lang="en-US" sz="1800" b="1" dirty="0"/>
              <a:t>Concurrent Session:</a:t>
            </a:r>
            <a:r>
              <a:rPr lang="en-US" sz="1800" dirty="0"/>
              <a:t> These 60-minute sessions are meant to present real applications, results, and solutions based on quality principles or theory that can be implemented immediately. </a:t>
            </a:r>
          </a:p>
          <a:p>
            <a:pPr>
              <a:buFont typeface="Arial" panose="020B0604020202020204" pitchFamily="34" charset="0"/>
              <a:buChar char="•"/>
            </a:pPr>
            <a:r>
              <a:rPr lang="en-US" sz="1800" b="1" dirty="0"/>
              <a:t>Workshop:</a:t>
            </a:r>
            <a:r>
              <a:rPr lang="en-US" sz="1800" dirty="0"/>
              <a:t> Workshops will lead participants from an identified beginning point through a logical and clearly identified end point with the expansion of the related body of knowledge and include hands-on learning activities that demonstrate and reinforce the concepts presented. </a:t>
            </a:r>
          </a:p>
          <a:p>
            <a:pPr>
              <a:buFont typeface="Arial" panose="020B0604020202020204" pitchFamily="34" charset="0"/>
              <a:buChar char="•"/>
            </a:pPr>
            <a:r>
              <a:rPr lang="en-US" sz="1800" b="1" dirty="0"/>
              <a:t> “After 5” Sessions:</a:t>
            </a:r>
            <a:r>
              <a:rPr lang="en-US" sz="1800" dirty="0"/>
              <a:t> These exciting and innovative sessions are less formal than concurrent sessions and cover numerous topics that may not relate directly to quality in the traditional sense. They include a social component which adds to the level of interaction between the facilitator and the participants, as well as the participants and their peers. </a:t>
            </a:r>
          </a:p>
          <a:p>
            <a:pPr>
              <a:buFont typeface="Arial" panose="020B0604020202020204" pitchFamily="34" charset="0"/>
              <a:buChar char="•"/>
            </a:pPr>
            <a:endParaRPr lang="en-US" sz="1800" dirty="0"/>
          </a:p>
        </p:txBody>
      </p:sp>
      <p:pic>
        <p:nvPicPr>
          <p:cNvPr id="5" name="Picture 4">
            <a:extLst>
              <a:ext uri="{FF2B5EF4-FFF2-40B4-BE49-F238E27FC236}">
                <a16:creationId xmlns:a16="http://schemas.microsoft.com/office/drawing/2014/main" id="{6182B8D9-82C9-4A61-A31C-060999728020}"/>
              </a:ext>
            </a:extLst>
          </p:cNvPr>
          <p:cNvPicPr>
            <a:picLocks noChangeAspect="1"/>
          </p:cNvPicPr>
          <p:nvPr/>
        </p:nvPicPr>
        <p:blipFill>
          <a:blip r:embed="rId3"/>
          <a:stretch>
            <a:fillRect/>
          </a:stretch>
        </p:blipFill>
        <p:spPr>
          <a:xfrm>
            <a:off x="0" y="2067"/>
            <a:ext cx="9144000" cy="1333500"/>
          </a:xfrm>
          <a:prstGeom prst="rect">
            <a:avLst/>
          </a:prstGeom>
        </p:spPr>
      </p:pic>
    </p:spTree>
    <p:extLst>
      <p:ext uri="{BB962C8B-B14F-4D97-AF65-F5344CB8AC3E}">
        <p14:creationId xmlns:p14="http://schemas.microsoft.com/office/powerpoint/2010/main" val="2065350551"/>
      </p:ext>
    </p:extLst>
  </p:cSld>
  <p:clrMapOvr>
    <a:masterClrMapping/>
  </p:clrMapOvr>
</p:sld>
</file>

<file path=ppt/theme/theme1.xml><?xml version="1.0" encoding="utf-8"?>
<a:theme xmlns:a="http://schemas.openxmlformats.org/drawingml/2006/main" name="Final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sq-powerpoint-template">
  <a:themeElements>
    <a:clrScheme name="Custom 1">
      <a:dk1>
        <a:srgbClr val="000000"/>
      </a:dk1>
      <a:lt1>
        <a:srgbClr val="FFFFFF"/>
      </a:lt1>
      <a:dk2>
        <a:srgbClr val="D1282E"/>
      </a:dk2>
      <a:lt2>
        <a:srgbClr val="C8C8B1"/>
      </a:lt2>
      <a:accent1>
        <a:srgbClr val="7A7A7A"/>
      </a:accent1>
      <a:accent2>
        <a:srgbClr val="526DB0"/>
      </a:accent2>
      <a:accent3>
        <a:srgbClr val="F5C201"/>
      </a:accent3>
      <a:accent4>
        <a:srgbClr val="989AAC"/>
      </a:accent4>
      <a:accent5>
        <a:srgbClr val="DC5924"/>
      </a:accent5>
      <a:accent6>
        <a:srgbClr val="B4B392"/>
      </a:accent6>
      <a:hlink>
        <a:srgbClr val="526DB0"/>
      </a:hlink>
      <a:folHlink>
        <a:srgbClr val="969696"/>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 PPT template</Template>
  <TotalTime>3700</TotalTime>
  <Words>3153</Words>
  <Application>Microsoft Office PowerPoint</Application>
  <PresentationFormat>On-screen Show (4:3)</PresentationFormat>
  <Paragraphs>551</Paragraphs>
  <Slides>51</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Arial (Body)</vt:lpstr>
      <vt:lpstr>Arial Narrow</vt:lpstr>
      <vt:lpstr>Calibri</vt:lpstr>
      <vt:lpstr>Chalkboard</vt:lpstr>
      <vt:lpstr>Impact</vt:lpstr>
      <vt:lpstr>Times</vt:lpstr>
      <vt:lpstr>Wingdings</vt:lpstr>
      <vt:lpstr>Final PPT template</vt:lpstr>
      <vt:lpstr>asq-powerpoint-template</vt:lpstr>
      <vt:lpstr>2019 ASQ World Conference on Quality and Improvement</vt:lpstr>
      <vt:lpstr>  Welcome to Fort Worth, Texas!</vt:lpstr>
      <vt:lpstr>Training Objectives</vt:lpstr>
      <vt:lpstr>Topics</vt:lpstr>
      <vt:lpstr>General WCQI Information</vt:lpstr>
      <vt:lpstr>PowerPoint Presentation</vt:lpstr>
      <vt:lpstr>PowerPoint Presentation</vt:lpstr>
      <vt:lpstr>PowerPoint Presentation</vt:lpstr>
      <vt:lpstr>PowerPoint Presentation</vt:lpstr>
      <vt:lpstr>PowerPoint Presentation</vt:lpstr>
      <vt:lpstr>Attendee Badge Color Codes</vt:lpstr>
      <vt:lpstr>Volunteer Registration</vt:lpstr>
      <vt:lpstr>Volunteer Roles and Responsibilities</vt:lpstr>
      <vt:lpstr>Volunteer Roles</vt:lpstr>
      <vt:lpstr>Responsibilities</vt:lpstr>
      <vt:lpstr>Responsibilities</vt:lpstr>
      <vt:lpstr>Responsibilities</vt:lpstr>
      <vt:lpstr>Roles and Responsibilities: Session Monitors</vt:lpstr>
      <vt:lpstr>Roles and Responsibilities: Session Monitors - Before the Session</vt:lpstr>
      <vt:lpstr>Roles and Responsibilities: Session Monitors - During &amp; After Session</vt:lpstr>
      <vt:lpstr>Roles and Responsibilities: Keynote and General Session Monitors</vt:lpstr>
      <vt:lpstr>Roles and Responsibilities: Live Case Study Room Monitors</vt:lpstr>
      <vt:lpstr>Roles and Responsibilities: Information Desk</vt:lpstr>
      <vt:lpstr>Notification: Non-Attendance</vt:lpstr>
      <vt:lpstr>Customer Service Expectations</vt:lpstr>
      <vt:lpstr>Customer Service Expectations</vt:lpstr>
      <vt:lpstr>Customer Service Expectations</vt:lpstr>
      <vt:lpstr>Customer Service Expectations</vt:lpstr>
      <vt:lpstr>Customer Service Expectations</vt:lpstr>
      <vt:lpstr>Customer Service Scenarios</vt:lpstr>
      <vt:lpstr>Customer Service Scenarios</vt:lpstr>
      <vt:lpstr>Customer Service Scenarios</vt:lpstr>
      <vt:lpstr>Customer Service Scenarios</vt:lpstr>
      <vt:lpstr>Customer Service Scenarios</vt:lpstr>
      <vt:lpstr>Resources</vt:lpstr>
      <vt:lpstr>Resources: Emergency Contacts</vt:lpstr>
      <vt:lpstr>Resources: Accessibility</vt:lpstr>
      <vt:lpstr>Resources: Conference App</vt:lpstr>
      <vt:lpstr>Resources: Conference App</vt:lpstr>
      <vt:lpstr>Resources: Conference App</vt:lpstr>
      <vt:lpstr>Resources: Conference App</vt:lpstr>
      <vt:lpstr>Resources: Conference App</vt:lpstr>
      <vt:lpstr>Resources: Conference App</vt:lpstr>
      <vt:lpstr>Resources: Conference App</vt:lpstr>
      <vt:lpstr>Resources: Conference App</vt:lpstr>
      <vt:lpstr>Resources: Websites</vt:lpstr>
      <vt:lpstr>Next Steps</vt:lpstr>
      <vt:lpstr>Next Steps</vt:lpstr>
      <vt:lpstr>Next Steps: Quiz</vt:lpstr>
      <vt:lpstr>Thank You From The Site Committee Team –  ASQ Greater Fort Worth Section 1416 and  ASQ Dallas Section 1402!</vt:lpstr>
      <vt:lpstr>We look forward to seeing you in Fort Worth!</vt:lpstr>
    </vt:vector>
  </TitlesOfParts>
  <Company>ASQ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Peter Stamps</dc:creator>
  <cp:keywords>WCQI; FortWorth; Volunteer; Training</cp:keywords>
  <dc:description>Volunteer pre-training for 2019 ASQ WCQI in Fort Worth, TX May 17-19, 2019</dc:description>
  <cp:lastModifiedBy>John Breckline</cp:lastModifiedBy>
  <cp:revision>279</cp:revision>
  <cp:lastPrinted>2017-01-16T21:25:32Z</cp:lastPrinted>
  <dcterms:created xsi:type="dcterms:W3CDTF">2016-06-22T16:23:03Z</dcterms:created>
  <dcterms:modified xsi:type="dcterms:W3CDTF">2019-03-28T15:08:32Z</dcterms:modified>
</cp:coreProperties>
</file>